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notesSlides/notesSlide1.xml" ContentType="application/vnd.openxmlformats-officedocument.presentationml.notesSlide+xml"/>
  <Override PartName="/ppt/tags/tag13.xml" ContentType="application/vnd.openxmlformats-officedocument.presentationml.tags+xml"/>
  <Override PartName="/ppt/notesSlides/notesSlide2.xml" ContentType="application/vnd.openxmlformats-officedocument.presentationml.notesSlide+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notesSlides/notesSlide4.xml" ContentType="application/vnd.openxmlformats-officedocument.presentationml.notesSlide+xml"/>
  <Override PartName="/ppt/tags/tag16.xml" ContentType="application/vnd.openxmlformats-officedocument.presentationml.tags+xml"/>
  <Override PartName="/ppt/notesSlides/notesSlide5.xml" ContentType="application/vnd.openxmlformats-officedocument.presentationml.notesSlide+xml"/>
  <Override PartName="/ppt/tags/tag17.xml" ContentType="application/vnd.openxmlformats-officedocument.presentationml.tags+xml"/>
  <Override PartName="/ppt/notesSlides/notesSlide6.xml" ContentType="application/vnd.openxmlformats-officedocument.presentationml.notesSlide+xml"/>
  <Override PartName="/ppt/tags/tag18.xml" ContentType="application/vnd.openxmlformats-officedocument.presentationml.tags+xml"/>
  <Override PartName="/ppt/notesSlides/notesSlide7.xml" ContentType="application/vnd.openxmlformats-officedocument.presentationml.notesSlide+xml"/>
  <Override PartName="/ppt/tags/tag19.xml" ContentType="application/vnd.openxmlformats-officedocument.presentationml.tags+xml"/>
  <Override PartName="/ppt/notesSlides/notesSlide8.xml" ContentType="application/vnd.openxmlformats-officedocument.presentationml.notesSlide+xml"/>
  <Override PartName="/ppt/tags/tag20.xml" ContentType="application/vnd.openxmlformats-officedocument.presentationml.tags+xml"/>
  <Override PartName="/ppt/notesSlides/notesSlide9.xml" ContentType="application/vnd.openxmlformats-officedocument.presentationml.notesSlide+xml"/>
  <Override PartName="/ppt/tags/tag21.xml" ContentType="application/vnd.openxmlformats-officedocument.presentationml.tags+xml"/>
  <Override PartName="/ppt/notesSlides/notesSlide10.xml" ContentType="application/vnd.openxmlformats-officedocument.presentationml.notesSlide+xml"/>
  <Override PartName="/ppt/tags/tag22.xml" ContentType="application/vnd.openxmlformats-officedocument.presentationml.tags+xml"/>
  <Override PartName="/ppt/notesSlides/notesSlide11.xml" ContentType="application/vnd.openxmlformats-officedocument.presentationml.notesSlide+xml"/>
  <Override PartName="/ppt/tags/tag23.xml" ContentType="application/vnd.openxmlformats-officedocument.presentationml.tags+xml"/>
  <Override PartName="/ppt/notesSlides/notesSlide12.xml" ContentType="application/vnd.openxmlformats-officedocument.presentationml.notesSlide+xml"/>
  <Override PartName="/ppt/tags/tag24.xml" ContentType="application/vnd.openxmlformats-officedocument.presentationml.tags+xml"/>
  <Override PartName="/ppt/notesSlides/notesSlide13.xml" ContentType="application/vnd.openxmlformats-officedocument.presentationml.notesSlide+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notesSlides/notesSlide15.xml" ContentType="application/vnd.openxmlformats-officedocument.presentationml.notesSlide+xml"/>
  <Override PartName="/ppt/tags/tag27.xml" ContentType="application/vnd.openxmlformats-officedocument.presentationml.tags+xml"/>
  <Override PartName="/ppt/notesSlides/notesSlide16.xml" ContentType="application/vnd.openxmlformats-officedocument.presentationml.notesSlide+xml"/>
  <Override PartName="/ppt/tags/tag28.xml" ContentType="application/vnd.openxmlformats-officedocument.presentationml.tags+xml"/>
  <Override PartName="/ppt/notesSlides/notesSlide17.xml" ContentType="application/vnd.openxmlformats-officedocument.presentationml.notesSlide+xml"/>
  <Override PartName="/ppt/tags/tag29.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295" r:id="rId2"/>
    <p:sldId id="277" r:id="rId3"/>
    <p:sldId id="261" r:id="rId4"/>
    <p:sldId id="256" r:id="rId5"/>
    <p:sldId id="272" r:id="rId6"/>
    <p:sldId id="278" r:id="rId7"/>
    <p:sldId id="266" r:id="rId8"/>
    <p:sldId id="279" r:id="rId9"/>
    <p:sldId id="301" r:id="rId10"/>
    <p:sldId id="281" r:id="rId11"/>
    <p:sldId id="297" r:id="rId12"/>
    <p:sldId id="298" r:id="rId13"/>
    <p:sldId id="299" r:id="rId14"/>
    <p:sldId id="296" r:id="rId15"/>
    <p:sldId id="287" r:id="rId16"/>
    <p:sldId id="288" r:id="rId17"/>
    <p:sldId id="290" r:id="rId18"/>
    <p:sldId id="300" r:id="rId19"/>
  </p:sldIdLst>
  <p:sldSz cx="12192000" cy="6858000"/>
  <p:notesSz cx="6858000" cy="9144000"/>
  <p:embeddedFontLst>
    <p:embeddedFont>
      <p:font typeface="Calibri" panose="020F0502020204030204" pitchFamily="34" charset="0"/>
      <p:regular r:id="rId22"/>
      <p:bold r:id="rId23"/>
      <p:italic r:id="rId24"/>
      <p:boldItalic r:id="rId25"/>
    </p:embeddedFont>
    <p:embeddedFont>
      <p:font typeface="Heebo ExtraBold" pitchFamily="2" charset="-79"/>
      <p:bold r:id="rId26"/>
    </p:embeddedFont>
    <p:embeddedFont>
      <p:font typeface="Heebo Light" pitchFamily="2" charset="-79"/>
      <p:regular r:id="rId27"/>
    </p:embeddedFont>
  </p:embeddedFontLst>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15811"/>
    <a:srgbClr val="D05F12"/>
    <a:srgbClr val="E6E6E6"/>
    <a:srgbClr val="5A5A5A"/>
    <a:srgbClr val="717171"/>
    <a:srgbClr val="626262"/>
    <a:srgbClr val="FFFFFF"/>
    <a:srgbClr val="006699"/>
    <a:srgbClr val="FFF9EF"/>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81432" autoAdjust="0"/>
  </p:normalViewPr>
  <p:slideViewPr>
    <p:cSldViewPr snapToGrid="0">
      <p:cViewPr varScale="1">
        <p:scale>
          <a:sx n="136" d="100"/>
          <a:sy n="136" d="100"/>
        </p:scale>
        <p:origin x="884" y="12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3" d="100"/>
          <a:sy n="63" d="100"/>
        </p:scale>
        <p:origin x="2347" y="5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11.xml"/><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4586AA0-5A0E-4BCA-9853-FC9157F0C14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10B6ACB-D55B-448C-B006-F9E8AD5845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37B6928-A576-48B9-8DD1-5F66537AF137}" type="datetimeFigureOut">
              <a:rPr lang="en-US" smtClean="0"/>
              <a:t>1/7/2022</a:t>
            </a:fld>
            <a:endParaRPr lang="en-US"/>
          </a:p>
        </p:txBody>
      </p:sp>
      <p:sp>
        <p:nvSpPr>
          <p:cNvPr id="4" name="Footer Placeholder 3">
            <a:extLst>
              <a:ext uri="{FF2B5EF4-FFF2-40B4-BE49-F238E27FC236}">
                <a16:creationId xmlns:a16="http://schemas.microsoft.com/office/drawing/2014/main" id="{78607A9B-6357-426C-AAA8-FC064A8FCE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E1D2FC-6E36-4C77-8A8F-AAFCCFAFD73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C365727-75C5-430E-9765-E97466E26A75}" type="slidenum">
              <a:rPr lang="en-US" smtClean="0"/>
              <a:t>‹#›</a:t>
            </a:fld>
            <a:endParaRPr lang="en-US"/>
          </a:p>
        </p:txBody>
      </p:sp>
    </p:spTree>
    <p:custDataLst>
      <p:tags r:id="rId2"/>
    </p:custDataLst>
    <p:extLst>
      <p:ext uri="{BB962C8B-B14F-4D97-AF65-F5344CB8AC3E}">
        <p14:creationId xmlns:p14="http://schemas.microsoft.com/office/powerpoint/2010/main" val="37492362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10B411-7BE0-4153-AD59-75EDB85D027B}" type="datetimeFigureOut">
              <a:rPr lang="en-US" smtClean="0"/>
              <a:t>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75B672-E0CD-46B6-B1D0-AB038DC2D1D7}" type="slidenum">
              <a:rPr lang="en-US" smtClean="0"/>
              <a:t>‹#›</a:t>
            </a:fld>
            <a:endParaRPr lang="en-US"/>
          </a:p>
        </p:txBody>
      </p:sp>
    </p:spTree>
    <p:extLst>
      <p:ext uri="{BB962C8B-B14F-4D97-AF65-F5344CB8AC3E}">
        <p14:creationId xmlns:p14="http://schemas.microsoft.com/office/powerpoint/2010/main" val="1175942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ommunity.articulate.com/download/storyline-befriending-a-monstera-glassmorphism-template"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xdesign.cc/glassmorphism-in-user-interfaces-1f39bb1308c9"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unity.articulate.com/articles/alternative-alt-text" TargetMode="External"/><Relationship Id="rId7" Type="http://schemas.openxmlformats.org/officeDocument/2006/relationships/hyperlink" Target="https://community.articulate.com/series/all-about-accessibility"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community.articulate.com/e-learning-examples/rise-360-intro-to-digital-accessibility-for-instructional-designers" TargetMode="External"/><Relationship Id="rId5" Type="http://schemas.openxmlformats.org/officeDocument/2006/relationships/hyperlink" Target="https://community.articulate.com/articles/6-easy-ways-to-make-your-e-learning-more-accessible" TargetMode="External"/><Relationship Id="rId4" Type="http://schemas.openxmlformats.org/officeDocument/2006/relationships/hyperlink" Target="https://community.articulate.com/articles/contrast-considerations-for-accessible-e-learning"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blender.org/" TargetMode="External"/><Relationship Id="rId2" Type="http://schemas.openxmlformats.org/officeDocument/2006/relationships/slide" Target="../slides/slide14.xml"/><Relationship Id="rId1" Type="http://schemas.openxmlformats.org/officeDocument/2006/relationships/notesMaster" Target="../notesMasters/notesMaster1.xml"/><Relationship Id="rId6" Type="http://schemas.openxmlformats.org/officeDocument/2006/relationships/hyperlink" Target="https://community.articulate.com/articles/7-tips-for-creating-immersive-learning-experiences-with-interactive-360-images" TargetMode="External"/><Relationship Id="rId5" Type="http://schemas.openxmlformats.org/officeDocument/2006/relationships/hyperlink" Target="https://community.articulate.com/articles/how-to-find-and-create-360-images-for-your-storyline-360-projects" TargetMode="External"/><Relationship Id="rId4" Type="http://schemas.openxmlformats.org/officeDocument/2006/relationships/hyperlink" Target="https://community.articulate.com/e-learning-examples/storyline-how-to-fight-a-bea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mmunity.articulate.com/download/storyline-light-mode-dark-mode-course-template"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community.articulate.com/articles/light-and-dark-elearning-templates/"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unity.articulate.com/download/e-learning-post-course-evaluation-question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community.articulate.com/download/storyline-360-how-to-become-a-good-leader" TargetMode="External"/><Relationship Id="rId4" Type="http://schemas.openxmlformats.org/officeDocument/2006/relationships/hyperlink" Target="https://community.articulate.com/e-learning-examples/rise-360-leadership-skills-sketchnote-interact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mmunity.articulate.com/e-learning-examples/storyline-a-visual-guide-to-the-anatomy-of-typography"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www.awwwards.com/33-brilliant-examples-of-type-in-web-design.html" TargetMode="External"/><Relationship Id="rId4" Type="http://schemas.openxmlformats.org/officeDocument/2006/relationships/hyperlink" Target="https://community.articulate.com/download/storyline-animated-text-intro"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community.articulate.com/download/storyline-sleek-modern-tabs-template"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s://community.articulate.com/download/storyline-gamified-quiz-template-with-timer" TargetMode="External"/><Relationship Id="rId4" Type="http://schemas.openxmlformats.org/officeDocument/2006/relationships/hyperlink" Target="https://community.articulate.com/download/storyline-click-and-reveal-grid-template"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ommunity.articulate.com/articles/alternative-alt-text" TargetMode="External"/><Relationship Id="rId7" Type="http://schemas.openxmlformats.org/officeDocument/2006/relationships/hyperlink" Target="https://www.w3.org/TR/WCAG21/#pause-stop-hide"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community.articulate.com/articles/5-ways-to-use-animated-gifs-in-your-e-learning" TargetMode="External"/><Relationship Id="rId5" Type="http://schemas.openxmlformats.org/officeDocument/2006/relationships/hyperlink" Target="https://community.articulate.com/e-learning-examples/rise-360-beer-brewing-process" TargetMode="External"/><Relationship Id="rId4" Type="http://schemas.openxmlformats.org/officeDocument/2006/relationships/hyperlink" Target="https://community.articulate.com/download/13-time-themed-animated-gif-icons"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ebgradients.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Photo: https://nappy.co/photo/2154</a:t>
            </a:r>
          </a:p>
        </p:txBody>
      </p:sp>
      <p:sp>
        <p:nvSpPr>
          <p:cNvPr id="4" name="Slide Number Placeholder 3"/>
          <p:cNvSpPr>
            <a:spLocks noGrp="1"/>
          </p:cNvSpPr>
          <p:nvPr>
            <p:ph type="sldNum" sz="quarter" idx="5"/>
          </p:nvPr>
        </p:nvSpPr>
        <p:spPr/>
        <p:txBody>
          <a:bodyPr/>
          <a:lstStyle/>
          <a:p>
            <a:fld id="{3C75B672-E0CD-46B6-B1D0-AB038DC2D1D7}" type="slidenum">
              <a:rPr lang="en-US" smtClean="0"/>
              <a:t>1</a:t>
            </a:fld>
            <a:endParaRPr lang="en-US"/>
          </a:p>
        </p:txBody>
      </p:sp>
    </p:spTree>
    <p:extLst>
      <p:ext uri="{BB962C8B-B14F-4D97-AF65-F5344CB8AC3E}">
        <p14:creationId xmlns:p14="http://schemas.microsoft.com/office/powerpoint/2010/main" val="3850018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To ensure it doesn’t keep people from understanding how to use your interface, add a 1-point (or larger) semi-transparent white border to your shapes to enhance contrast. As a bonus, this also enhances the glass-like effect. And, you can improve usability by using </a:t>
            </a:r>
            <a:r>
              <a:rPr lang="en-US" sz="1800" b="0" i="0" u="none" strike="noStrike" dirty="0" err="1">
                <a:solidFill>
                  <a:srgbClr val="000000"/>
                </a:solidFill>
                <a:effectLst/>
                <a:latin typeface="Arial" panose="020B0604020202020204" pitchFamily="34" charset="0"/>
              </a:rPr>
              <a:t>glassmorphism</a:t>
            </a:r>
            <a:r>
              <a:rPr lang="en-US" sz="1800" b="0" i="0" u="none" strike="noStrike" dirty="0">
                <a:solidFill>
                  <a:srgbClr val="000000"/>
                </a:solidFill>
                <a:effectLst/>
                <a:latin typeface="Arial" panose="020B0604020202020204" pitchFamily="34" charset="0"/>
              </a:rPr>
              <a:t> solely for decorative aspects—think backgrounds—and keeping the functional aspects of your e-learning design high contrast and opaque.</a:t>
            </a:r>
            <a:endParaRPr lang="en-US" b="0" dirty="0">
              <a:effectLst/>
            </a:endParaRPr>
          </a:p>
          <a:p>
            <a:pPr rtl="0" fontAlgn="base">
              <a:spcBef>
                <a:spcPts val="0"/>
              </a:spcBef>
              <a:spcAft>
                <a:spcPts val="0"/>
              </a:spcAft>
              <a:buFont typeface="Arial" panose="020B0604020202020204" pitchFamily="34" charset="0"/>
              <a:buNone/>
            </a:pPr>
            <a:br>
              <a:rPr lang="en-US" b="0" dirty="0">
                <a:effectLst/>
              </a:rPr>
            </a:b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3"/>
              </a:rPr>
              <a:t>Storyline: Befriending a Monstera Glassmorphism Template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Glassmorphism in User Interfaces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10</a:t>
            </a:fld>
            <a:endParaRPr lang="en-US"/>
          </a:p>
        </p:txBody>
      </p:sp>
    </p:spTree>
    <p:extLst>
      <p:ext uri="{BB962C8B-B14F-4D97-AF65-F5344CB8AC3E}">
        <p14:creationId xmlns:p14="http://schemas.microsoft.com/office/powerpoint/2010/main" val="3028707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Accessibility has been a growing trend in e-learning. And some of the easiest ways to start improving accessibility involve simple visual design tweaks.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11</a:t>
            </a:fld>
            <a:endParaRPr lang="en-US"/>
          </a:p>
        </p:txBody>
      </p:sp>
    </p:spTree>
    <p:extLst>
      <p:ext uri="{BB962C8B-B14F-4D97-AF65-F5344CB8AC3E}">
        <p14:creationId xmlns:p14="http://schemas.microsoft.com/office/powerpoint/2010/main" val="1152786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Adding descriptive</a:t>
            </a:r>
            <a:r>
              <a:rPr lang="en-US" sz="1800" b="0" i="0" u="none" strike="noStrike" dirty="0">
                <a:solidFill>
                  <a:srgbClr val="000000"/>
                </a:solidFill>
                <a:effectLst/>
                <a:latin typeface="Arial" panose="020B0604020202020204" pitchFamily="34" charset="0"/>
                <a:hlinkClick r:id="rId3"/>
              </a:rPr>
              <a:t> </a:t>
            </a:r>
            <a:r>
              <a:rPr lang="en-US" sz="1800" b="0" i="0" u="sng" strike="noStrike" dirty="0">
                <a:solidFill>
                  <a:srgbClr val="1155CC"/>
                </a:solidFill>
                <a:effectLst/>
                <a:latin typeface="Arial" panose="020B0604020202020204" pitchFamily="34" charset="0"/>
                <a:hlinkClick r:id="rId3"/>
              </a:rPr>
              <a:t>alternative (alt) text</a:t>
            </a:r>
            <a:r>
              <a:rPr lang="en-US" sz="1800" b="0" i="0" u="none" strike="noStrike" dirty="0">
                <a:solidFill>
                  <a:srgbClr val="000000"/>
                </a:solidFill>
                <a:effectLst/>
                <a:latin typeface="Arial" panose="020B0604020202020204" pitchFamily="34" charset="0"/>
              </a:rPr>
              <a:t> to non-decorative images gives learners using </a:t>
            </a:r>
            <a:r>
              <a:rPr lang="en-US" sz="1800" b="0" i="0" u="none" strike="noStrike" dirty="0" err="1">
                <a:solidFill>
                  <a:srgbClr val="000000"/>
                </a:solidFill>
                <a:effectLst/>
                <a:latin typeface="Arial" panose="020B0604020202020204" pitchFamily="34" charset="0"/>
              </a:rPr>
              <a:t>screenreaders</a:t>
            </a:r>
            <a:r>
              <a:rPr lang="en-US" sz="1800" b="0" i="0" u="none" strike="noStrike" dirty="0">
                <a:solidFill>
                  <a:srgbClr val="000000"/>
                </a:solidFill>
                <a:effectLst/>
                <a:latin typeface="Arial" panose="020B0604020202020204" pitchFamily="34" charset="0"/>
              </a:rPr>
              <a:t> another way to access that visual content. And many apps make it easy to include. Good alt text is succinct and describes what’s important about the image.</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Using strong color contrast (the difference in brightness between two colors) makes content easier to see, whether someone has visual impairments or is in poor lighting conditions. Free color checkers (</a:t>
            </a:r>
            <a:r>
              <a:rPr lang="en-US" sz="1800" b="0" i="0" u="sng" strike="noStrike" dirty="0">
                <a:solidFill>
                  <a:srgbClr val="1155CC"/>
                </a:solidFill>
                <a:effectLst/>
                <a:latin typeface="Arial" panose="020B0604020202020204" pitchFamily="34" charset="0"/>
                <a:hlinkClick r:id="rId4"/>
              </a:rPr>
              <a:t>like those listed in this article</a:t>
            </a:r>
            <a:r>
              <a:rPr lang="en-US" sz="1800" b="0" i="0" u="none" strike="noStrike" dirty="0">
                <a:solidFill>
                  <a:srgbClr val="000000"/>
                </a:solidFill>
                <a:effectLst/>
                <a:latin typeface="Arial" panose="020B0604020202020204" pitchFamily="34" charset="0"/>
              </a:rPr>
              <a:t>) can help you ensure your contrast is strong enough.</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Setting minimum text size guidelines improves readability. And minimum size guidelines for button sizes ensures they’re easy for everyone to interact with. Learn more about what size standards work best</a:t>
            </a:r>
            <a:r>
              <a:rPr lang="en-US" sz="1800" b="0" i="0" u="none" strike="noStrike" dirty="0">
                <a:solidFill>
                  <a:srgbClr val="000000"/>
                </a:solidFill>
                <a:effectLst/>
                <a:latin typeface="Arial" panose="020B0604020202020204" pitchFamily="34" charset="0"/>
                <a:hlinkClick r:id="rId5"/>
              </a:rPr>
              <a:t> </a:t>
            </a:r>
            <a:r>
              <a:rPr lang="en-US" sz="1800" b="0" i="0" u="sng" strike="noStrike" dirty="0">
                <a:solidFill>
                  <a:srgbClr val="1155CC"/>
                </a:solidFill>
                <a:effectLst/>
                <a:latin typeface="Arial" panose="020B0604020202020204" pitchFamily="34" charset="0"/>
                <a:hlinkClick r:id="rId5"/>
              </a:rPr>
              <a:t>in this article</a:t>
            </a:r>
            <a:r>
              <a:rPr lang="en-US" sz="1800" b="0" i="0" u="none" strike="noStrike" dirty="0">
                <a:solidFill>
                  <a:srgbClr val="000000"/>
                </a:solidFill>
                <a:effectLst/>
                <a:latin typeface="Arial" panose="020B0604020202020204" pitchFamily="34" charset="0"/>
              </a:rPr>
              <a:t>.</a:t>
            </a:r>
            <a:endParaRPr lang="en-US" b="0" dirty="0">
              <a:effectLst/>
            </a:endParaRPr>
          </a:p>
          <a:p>
            <a:pPr rtl="0" fontAlgn="base">
              <a:spcBef>
                <a:spcPts val="0"/>
              </a:spcBef>
              <a:spcAft>
                <a:spcPts val="0"/>
              </a:spcAft>
              <a:buFont typeface="Arial" panose="020B0604020202020204" pitchFamily="34" charset="0"/>
              <a:buNone/>
            </a:pPr>
            <a:br>
              <a:rPr lang="en-US" b="0" dirty="0">
                <a:effectLst/>
              </a:rPr>
            </a:b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6"/>
              </a:rPr>
              <a:t>Rise 360: Intro to Digital Accessibility for Instructional Designers</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7"/>
              </a:rPr>
              <a:t>All About Accessibility</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5"/>
              </a:rPr>
              <a:t>6 Easy Ways to Make Your E-Learning More Accessible</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12</a:t>
            </a:fld>
            <a:endParaRPr lang="en-US"/>
          </a:p>
        </p:txBody>
      </p:sp>
    </p:spTree>
    <p:extLst>
      <p:ext uri="{BB962C8B-B14F-4D97-AF65-F5344CB8AC3E}">
        <p14:creationId xmlns:p14="http://schemas.microsoft.com/office/powerpoint/2010/main" val="1299882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Improvements in 3D photography and modeling have made it easier than ever to include content that you or your learners can explore from all angles.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13</a:t>
            </a:fld>
            <a:endParaRPr lang="en-US"/>
          </a:p>
        </p:txBody>
      </p:sp>
    </p:spTree>
    <p:extLst>
      <p:ext uri="{BB962C8B-B14F-4D97-AF65-F5344CB8AC3E}">
        <p14:creationId xmlns:p14="http://schemas.microsoft.com/office/powerpoint/2010/main" val="20096584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360° photos allow you to immerse learners in an explorable environment—one you can enhance even further with interactions. And as you may have seen with virtual home tours, you can recreate larger environments by linking multiple 360° image slides together. 360° stock photo options are available, but you can also create your own with affordable 360° cameras or even your phone.</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3D models make it easy to show an item from different angles. Use one as a static illustration to quickly get the exact view you need. Or capture video of a rotating model to show something from multiple angles. Free and inexpensive 3D models are easy to find online. And if you already have 2D design skills, 3D modeling tools like </a:t>
            </a:r>
            <a:r>
              <a:rPr lang="en-US" sz="1800" b="0" i="0" u="sng" strike="noStrike" dirty="0">
                <a:solidFill>
                  <a:srgbClr val="1155CC"/>
                </a:solidFill>
                <a:effectLst/>
                <a:latin typeface="Arial" panose="020B0604020202020204" pitchFamily="34" charset="0"/>
                <a:hlinkClick r:id="rId3"/>
              </a:rPr>
              <a:t>Blender</a:t>
            </a:r>
            <a:r>
              <a:rPr lang="en-US" sz="1800" b="0" i="0" u="none" strike="noStrike" dirty="0">
                <a:solidFill>
                  <a:srgbClr val="000000"/>
                </a:solidFill>
                <a:effectLst/>
                <a:latin typeface="Arial" panose="020B0604020202020204" pitchFamily="34" charset="0"/>
              </a:rPr>
              <a:t> can be surprisingly simple to pick up.</a:t>
            </a:r>
            <a:endParaRPr lang="en-US" b="0" dirty="0">
              <a:effectLst/>
            </a:endParaRPr>
          </a:p>
          <a:p>
            <a:pPr rtl="0" fontAlgn="base">
              <a:spcBef>
                <a:spcPts val="0"/>
              </a:spcBef>
              <a:spcAft>
                <a:spcPts val="0"/>
              </a:spcAft>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 </a:t>
            </a:r>
            <a:r>
              <a:rPr lang="en-US" sz="1800" b="0" i="0" u="sng" strike="noStrike" dirty="0">
                <a:solidFill>
                  <a:srgbClr val="1155CC"/>
                </a:solidFill>
                <a:effectLst/>
                <a:latin typeface="Arial" panose="020B0604020202020204" pitchFamily="34" charset="0"/>
                <a:hlinkClick r:id="rId4"/>
              </a:rPr>
              <a:t>Storyline: How to Fight a Bear</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Additional Reading: </a:t>
            </a:r>
            <a:r>
              <a:rPr lang="en-US" sz="1800" b="0" i="0" u="sng" strike="noStrike" dirty="0">
                <a:solidFill>
                  <a:srgbClr val="1155CC"/>
                </a:solidFill>
                <a:effectLst/>
                <a:latin typeface="Arial" panose="020B0604020202020204" pitchFamily="34" charset="0"/>
                <a:hlinkClick r:id="rId5"/>
              </a:rPr>
              <a:t>How to Find and Create 360° Images for Your Storyline 360 Projects</a:t>
            </a:r>
            <a:endParaRPr lang="en-US" sz="1800" b="1"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6"/>
              </a:rPr>
              <a:t>7 Tips for Creating Immersive Learning Experiences with Interactive 360° Images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14</a:t>
            </a:fld>
            <a:endParaRPr lang="en-US"/>
          </a:p>
        </p:txBody>
      </p:sp>
    </p:spTree>
    <p:extLst>
      <p:ext uri="{BB962C8B-B14F-4D97-AF65-F5344CB8AC3E}">
        <p14:creationId xmlns:p14="http://schemas.microsoft.com/office/powerpoint/2010/main" val="1634143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setting that’s growing in popularity for phones and apps, Dark Mode shifts your user interface from the typical Light Mode of white/light backgrounds with black text over to dark blacks and grays with white text.</a:t>
            </a:r>
            <a:endParaRPr lang="en-US" b="0" dirty="0">
              <a:effectLst/>
            </a:endParaRPr>
          </a:p>
          <a:p>
            <a:pPr rtl="0">
              <a:spcBef>
                <a:spcPts val="0"/>
              </a:spcBef>
              <a:spcAft>
                <a:spcPts val="0"/>
              </a:spcAft>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While claims that this approach saves battery life are still up for debate, there are still benefits that make it worth considering. Some people find it easier on their eyes, particularly in low-light situations, the aesthetic is appealing, and it’s a relatively simple way to let learners customize the course to their preferences.</a:t>
            </a:r>
            <a:endParaRPr lang="en-US" b="0" dirty="0">
              <a:effectLst/>
            </a:endParaRPr>
          </a:p>
        </p:txBody>
      </p:sp>
      <p:sp>
        <p:nvSpPr>
          <p:cNvPr id="4" name="Slide Number Placeholder 3"/>
          <p:cNvSpPr>
            <a:spLocks noGrp="1"/>
          </p:cNvSpPr>
          <p:nvPr>
            <p:ph type="sldNum" sz="quarter" idx="5"/>
          </p:nvPr>
        </p:nvSpPr>
        <p:spPr/>
        <p:txBody>
          <a:bodyPr/>
          <a:lstStyle/>
          <a:p>
            <a:fld id="{3C75B672-E0CD-46B6-B1D0-AB038DC2D1D7}" type="slidenum">
              <a:rPr lang="en-US" smtClean="0"/>
              <a:t>15</a:t>
            </a:fld>
            <a:endParaRPr lang="en-US"/>
          </a:p>
        </p:txBody>
      </p:sp>
    </p:spTree>
    <p:extLst>
      <p:ext uri="{BB962C8B-B14F-4D97-AF65-F5344CB8AC3E}">
        <p14:creationId xmlns:p14="http://schemas.microsoft.com/office/powerpoint/2010/main" val="3160830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Traditionally, Dark Mode involved black and gray as the base colors, but there’s no reason you can’t experiment with other dark colors as well. Also, keep in mind that Dark Mode isn’t universally easier to view. Some learners actually find it harder on their eyes (particularly those with astigmatism), so it’s helpful to give both Dark and Light Modes as options rather than just gravitating to the former.</a:t>
            </a:r>
            <a:endParaRPr lang="en-US" b="0" dirty="0">
              <a:effectLst/>
            </a:endParaRPr>
          </a:p>
          <a:p>
            <a:pPr rtl="0" fontAlgn="base">
              <a:spcBef>
                <a:spcPts val="0"/>
              </a:spcBef>
              <a:spcAft>
                <a:spcPts val="0"/>
              </a:spcAft>
              <a:buFont typeface="Arial" panose="020B0604020202020204" pitchFamily="34" charset="0"/>
              <a:buNone/>
            </a:pPr>
            <a:br>
              <a:rPr lang="en-US" b="0" dirty="0">
                <a:effectLst/>
              </a:rPr>
            </a:br>
            <a:r>
              <a:rPr lang="en-US" sz="1800" b="1" i="0" u="none" strike="noStrike" dirty="0">
                <a:solidFill>
                  <a:srgbClr val="000000"/>
                </a:solidFill>
                <a:effectLst/>
                <a:latin typeface="Arial" panose="020B0604020202020204" pitchFamily="34" charset="0"/>
              </a:rPr>
              <a:t>ELH Example: </a:t>
            </a:r>
            <a:r>
              <a:rPr lang="en-US" sz="1800" b="0" i="0" u="sng" strike="noStrike" dirty="0">
                <a:solidFill>
                  <a:srgbClr val="1155CC"/>
                </a:solidFill>
                <a:effectLst/>
                <a:latin typeface="Arial" panose="020B0604020202020204" pitchFamily="34" charset="0"/>
                <a:hlinkClick r:id="rId3"/>
              </a:rPr>
              <a:t>Storyline: Light Mode/Dark Mode Course Template</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11 Ways to Design Light and Dark E-Learning Templates #351</a:t>
            </a:r>
            <a:endParaRPr lang="en-US" sz="18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16</a:t>
            </a:fld>
            <a:endParaRPr lang="en-US"/>
          </a:p>
        </p:txBody>
      </p:sp>
    </p:spTree>
    <p:extLst>
      <p:ext uri="{BB962C8B-B14F-4D97-AF65-F5344CB8AC3E}">
        <p14:creationId xmlns:p14="http://schemas.microsoft.com/office/powerpoint/2010/main" val="949777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Limitations can sometimes lead to surprisingly powerful designs. Take the trend of predominantly grayscale designs with one or two bright color accents. When done right, the whites, blacks, and grays lend an air of sophisticated simplicity and the small amounts of vibrant color become incredibly useful tools for directing the eyes. In a learning context, this can be especially useful for highlighting key points as well as sections of images and diagrams.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17</a:t>
            </a:fld>
            <a:endParaRPr lang="en-US"/>
          </a:p>
        </p:txBody>
      </p:sp>
    </p:spTree>
    <p:extLst>
      <p:ext uri="{BB962C8B-B14F-4D97-AF65-F5344CB8AC3E}">
        <p14:creationId xmlns:p14="http://schemas.microsoft.com/office/powerpoint/2010/main" val="231007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Going back to accessibility, you want to ensure that the grays you choose have a strong contrast against your background.</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It’s also worth noting that using too much color can diminish its impact. So you might need to experiment with a few prototype slides to find the right balance of how much color you can add before it shifts from being an eye-catching accent to just another part of the main design.</a:t>
            </a:r>
            <a:endParaRPr lang="en-US" b="0" dirty="0">
              <a:effectLst/>
            </a:endParaRPr>
          </a:p>
          <a:p>
            <a:pPr rtl="0" fontAlgn="base">
              <a:spcBef>
                <a:spcPts val="0"/>
              </a:spcBef>
              <a:spcAft>
                <a:spcPts val="0"/>
              </a:spcAft>
              <a:buFont typeface="Arial" panose="020B0604020202020204" pitchFamily="34" charset="0"/>
              <a:buNone/>
            </a:pPr>
            <a:br>
              <a:rPr lang="en-US" b="0" dirty="0">
                <a:effectLst/>
              </a:rPr>
            </a:br>
            <a:r>
              <a:rPr lang="en-US" sz="1800" b="1" i="0" u="none" strike="noStrike" dirty="0">
                <a:solidFill>
                  <a:srgbClr val="000000"/>
                </a:solidFill>
                <a:effectLst/>
                <a:latin typeface="Arial" panose="020B0604020202020204" pitchFamily="34" charset="0"/>
              </a:rPr>
              <a:t>ELH Example: </a:t>
            </a:r>
            <a:r>
              <a:rPr lang="en-US" sz="1800" b="0" i="0" u="sng" strike="noStrike" dirty="0">
                <a:solidFill>
                  <a:srgbClr val="1155CC"/>
                </a:solidFill>
                <a:effectLst/>
                <a:latin typeface="Arial" panose="020B0604020202020204" pitchFamily="34" charset="0"/>
                <a:hlinkClick r:id="rId3"/>
              </a:rPr>
              <a:t>E-Learning Post-Course Evaluation Questions</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Rise 360: Leadership Skills </a:t>
            </a:r>
            <a:r>
              <a:rPr lang="en-US" sz="1800" b="0" i="0" u="sng" strike="noStrike" dirty="0" err="1">
                <a:solidFill>
                  <a:srgbClr val="1155CC"/>
                </a:solidFill>
                <a:effectLst/>
                <a:latin typeface="Arial" panose="020B0604020202020204" pitchFamily="34" charset="0"/>
                <a:hlinkClick r:id="rId4"/>
              </a:rPr>
              <a:t>Sketchnote</a:t>
            </a:r>
            <a:r>
              <a:rPr lang="en-US" sz="1800" b="0" i="0" u="sng" strike="noStrike" dirty="0">
                <a:solidFill>
                  <a:srgbClr val="1155CC"/>
                </a:solidFill>
                <a:effectLst/>
                <a:latin typeface="Arial" panose="020B0604020202020204" pitchFamily="34" charset="0"/>
                <a:hlinkClick r:id="rId4"/>
              </a:rPr>
              <a:t> Interaction</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5"/>
              </a:rPr>
              <a:t>Storyline 360: How to Become a Good Leader</a:t>
            </a:r>
            <a:endParaRPr lang="en-US" sz="1800" b="0" i="0" u="none" strike="noStrike" dirty="0">
              <a:solidFill>
                <a:srgbClr val="000000"/>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18</a:t>
            </a:fld>
            <a:endParaRPr lang="en-US"/>
          </a:p>
        </p:txBody>
      </p:sp>
    </p:spTree>
    <p:extLst>
      <p:ext uri="{BB962C8B-B14F-4D97-AF65-F5344CB8AC3E}">
        <p14:creationId xmlns:p14="http://schemas.microsoft.com/office/powerpoint/2010/main" val="3165903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While it can be exciting to try new approaches, many of us have had at least one shaky experience with e-learning design trends. From aesthetics that look dated quickly to a flashy new approach that isn’t a good fit for the audience or content, trends have the potential to weaken a design.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So why follow them then? First, trends in our field and related fields (like graphic design and web design) shape what looks “modern” to learners and stakeholders. Whether you use them or not, they can impact how people judge your work. But even more importantly, trends can help you discover smart new ways to share and display information. So you don’t need to avoid trends; you just need to find out how to use them strategically.</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This report will help you better understand the strengths (and occasional weaknesses) of the design trends we’re seeing for the upcoming year. You’ll explore what you need to know to evaluate them and use them thoughtfully—whether on their own or woven together with the longstanding design techniques you already know and trust.</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2</a:t>
            </a:fld>
            <a:endParaRPr lang="en-US"/>
          </a:p>
        </p:txBody>
      </p:sp>
    </p:spTree>
    <p:extLst>
      <p:ext uri="{BB962C8B-B14F-4D97-AF65-F5344CB8AC3E}">
        <p14:creationId xmlns:p14="http://schemas.microsoft.com/office/powerpoint/2010/main" val="3337837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Using text as the focal point of a design can be an unexpected way to shape your visual narrative. Whether as the main image on a slide or a callout, oversized text can provide a welcome shake-up to the look and feel of your courses. But for this technique to work, you need to keep two things in mind:</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3</a:t>
            </a:fld>
            <a:endParaRPr lang="en-US"/>
          </a:p>
        </p:txBody>
      </p:sp>
    </p:spTree>
    <p:extLst>
      <p:ext uri="{BB962C8B-B14F-4D97-AF65-F5344CB8AC3E}">
        <p14:creationId xmlns:p14="http://schemas.microsoft.com/office/powerpoint/2010/main" val="249667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First, it’s most effective when the specific text you enlarge reinforces a key idea. Main topics, summarized points, and short quotes tend to be your best bets.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Second, the larger your text is, the more apparent font design issues become. Some fonts that work well for small text don’t make a big impact when enlarged, so try out a few options before committing to one. Once that’s settled, you may still need to make a few manual adjustments to your leading (the vertical space between lines of text) and kerning (the space between letters and characters) so none of the text characters look too close together or too far apart.</a:t>
            </a:r>
            <a:endParaRPr lang="en-US" b="0" dirty="0">
              <a:effectLst/>
            </a:endParaRPr>
          </a:p>
          <a:p>
            <a:pPr rtl="0" fontAlgn="base">
              <a:spcBef>
                <a:spcPts val="0"/>
              </a:spcBef>
              <a:spcAft>
                <a:spcPts val="0"/>
              </a:spcAft>
              <a:buFont typeface="Arial" panose="020B0604020202020204" pitchFamily="34" charset="0"/>
              <a:buNone/>
            </a:pP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3"/>
              </a:rPr>
              <a:t>Storyline: A Visual Guide to the Anatomy of Typography</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Storyline: Animated Text Intro</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5"/>
              </a:rPr>
              <a:t>33 Brilliant Examples of Type in Web Design</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4</a:t>
            </a:fld>
            <a:endParaRPr lang="en-US"/>
          </a:p>
        </p:txBody>
      </p:sp>
    </p:spTree>
    <p:extLst>
      <p:ext uri="{BB962C8B-B14F-4D97-AF65-F5344CB8AC3E}">
        <p14:creationId xmlns:p14="http://schemas.microsoft.com/office/powerpoint/2010/main" val="364464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Arial" panose="020B0604020202020204" pitchFamily="34" charset="0"/>
              </a:rPr>
              <a:t>For many years design trends favored no outlines, indicating buttons, tabs, and sections with simple color blocking and contrast instead. But lines are making a comeback. Whether they’re pencil-thin, bold and thick, or even filled with a gradient, outlines are regaining popularity as ways to organize layouts.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5</a:t>
            </a:fld>
            <a:endParaRPr lang="en-US"/>
          </a:p>
        </p:txBody>
      </p:sp>
    </p:spTree>
    <p:extLst>
      <p:ext uri="{BB962C8B-B14F-4D97-AF65-F5344CB8AC3E}">
        <p14:creationId xmlns:p14="http://schemas.microsoft.com/office/powerpoint/2010/main" val="3449360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When using line work in your designs, be careful to avoid clutter. Too many lines or spacing them too close together can make your design feel busy and hard to process. Simplicity and white space are your friends here.</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Simplicity helps with your line weight choices as well. Using just one or two line weights consistently throughout your e-learning project will help the final design look purposeful and cohesive.</a:t>
            </a:r>
            <a:endParaRPr lang="en-US" b="0" dirty="0">
              <a:effectLst/>
            </a:endParaRPr>
          </a:p>
          <a:p>
            <a:pPr rtl="0" fontAlgn="base">
              <a:spcBef>
                <a:spcPts val="0"/>
              </a:spcBef>
              <a:spcAft>
                <a:spcPts val="0"/>
              </a:spcAft>
              <a:buFont typeface="Arial" panose="020B0604020202020204" pitchFamily="34" charset="0"/>
              <a:buNone/>
            </a:pPr>
            <a:br>
              <a:rPr lang="en-US" b="0" dirty="0">
                <a:effectLst/>
              </a:rPr>
            </a:b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3"/>
              </a:rPr>
              <a:t>Storyline: Sleek, Modern Tabs Template</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Storyline: Click-and-Reveal Grid Template</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5"/>
              </a:rPr>
              <a:t>Storyline: Gamified Quiz Template with Timer</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6</a:t>
            </a:fld>
            <a:endParaRPr lang="en-US"/>
          </a:p>
        </p:txBody>
      </p:sp>
    </p:spTree>
    <p:extLst>
      <p:ext uri="{BB962C8B-B14F-4D97-AF65-F5344CB8AC3E}">
        <p14:creationId xmlns:p14="http://schemas.microsoft.com/office/powerpoint/2010/main" val="2208397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Arial" panose="020B0604020202020204" pitchFamily="34" charset="0"/>
              </a:rPr>
              <a:t>Micro animations are short snippets of on-screen movement. Some are decorative, simply adding visual pop to a design. But they can also be instructive—adding emphasis, directing the viewer’s eye, or even sharing processes. Often created as GIFs, the format is lightweight compared to video files.</a:t>
            </a:r>
            <a:endParaRPr lang="en-US" b="1"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000000"/>
                </a:solidFill>
                <a:effectLst/>
                <a:latin typeface="Calibri" panose="020F0502020204030204" pitchFamily="34" charset="0"/>
              </a:rPr>
              <a:t>Image: https://lottiefiles.com/76019-successful-location-verification</a:t>
            </a:r>
          </a:p>
        </p:txBody>
      </p:sp>
      <p:sp>
        <p:nvSpPr>
          <p:cNvPr id="4" name="Slide Number Placeholder 3"/>
          <p:cNvSpPr>
            <a:spLocks noGrp="1"/>
          </p:cNvSpPr>
          <p:nvPr>
            <p:ph type="sldNum" sz="quarter" idx="5"/>
          </p:nvPr>
        </p:nvSpPr>
        <p:spPr/>
        <p:txBody>
          <a:bodyPr/>
          <a:lstStyle/>
          <a:p>
            <a:fld id="{3C75B672-E0CD-46B6-B1D0-AB038DC2D1D7}" type="slidenum">
              <a:rPr lang="en-US" smtClean="0"/>
              <a:t>7</a:t>
            </a:fld>
            <a:endParaRPr lang="en-US"/>
          </a:p>
        </p:txBody>
      </p:sp>
    </p:spTree>
    <p:extLst>
      <p:ext uri="{BB962C8B-B14F-4D97-AF65-F5344CB8AC3E}">
        <p14:creationId xmlns:p14="http://schemas.microsoft.com/office/powerpoint/2010/main" val="20728588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drawback, though, is that micro animations often lack player controls. This means the format can be a bad fit for complex information where learners might want to pause and rewind to fully grasp what’s shared. They can also be a challenge for people with disabilities that are aggravated by excessive on-screen motion.</a:t>
            </a:r>
            <a:endParaRPr lang="en-US" b="0" dirty="0">
              <a:effectLst/>
            </a:endParaRPr>
          </a:p>
          <a:p>
            <a:pPr rtl="0">
              <a:spcBef>
                <a:spcPts val="0"/>
              </a:spcBef>
              <a:spcAft>
                <a:spcPts val="0"/>
              </a:spcAft>
            </a:pPr>
            <a:br>
              <a:rPr lang="en-US" b="0" dirty="0">
                <a:effectLst/>
              </a:rPr>
            </a:br>
            <a:r>
              <a:rPr lang="en-US" sz="1800" b="0" i="0" u="none" strike="noStrike" dirty="0">
                <a:solidFill>
                  <a:srgbClr val="000000"/>
                </a:solidFill>
                <a:effectLst/>
                <a:latin typeface="Arial" panose="020B0604020202020204" pitchFamily="34" charset="0"/>
              </a:rPr>
              <a:t>If the content in an animation is essential, be sure to add </a:t>
            </a:r>
            <a:r>
              <a:rPr lang="en-US" sz="1800" b="0" i="0" u="sng" strike="noStrike" dirty="0">
                <a:solidFill>
                  <a:srgbClr val="1155CC"/>
                </a:solidFill>
                <a:effectLst/>
                <a:latin typeface="Arial" panose="020B0604020202020204" pitchFamily="34" charset="0"/>
                <a:hlinkClick r:id="rId3"/>
              </a:rPr>
              <a:t>alternative (alt) text</a:t>
            </a:r>
            <a:r>
              <a:rPr lang="en-US" sz="1800" b="0" i="0" u="none" strike="noStrike" dirty="0">
                <a:solidFill>
                  <a:srgbClr val="000000"/>
                </a:solidFill>
                <a:effectLst/>
                <a:latin typeface="Arial" panose="020B0604020202020204" pitchFamily="34" charset="0"/>
              </a:rPr>
              <a:t> for learners using </a:t>
            </a:r>
            <a:r>
              <a:rPr lang="en-US" sz="1800" b="0" i="0" u="none" strike="noStrike" dirty="0" err="1">
                <a:solidFill>
                  <a:srgbClr val="000000"/>
                </a:solidFill>
                <a:effectLst/>
                <a:latin typeface="Arial" panose="020B0604020202020204" pitchFamily="34" charset="0"/>
              </a:rPr>
              <a:t>screenreaders</a:t>
            </a:r>
            <a:r>
              <a:rPr lang="en-US" sz="1800" b="0" i="0" u="none" strike="noStrike" dirty="0">
                <a:solidFill>
                  <a:srgbClr val="000000"/>
                </a:solidFill>
                <a:effectLst/>
                <a:latin typeface="Arial" panose="020B0604020202020204" pitchFamily="34" charset="0"/>
              </a:rPr>
              <a:t>. And in all cases, avoiding looping can improve accessibility, as can keeping animations under 5 seconds or allowing learners to pause the content.</a:t>
            </a:r>
            <a:br>
              <a:rPr lang="en-US" b="0" dirty="0">
                <a:effectLst/>
              </a:rPr>
            </a:br>
            <a:br>
              <a:rPr lang="en-US" b="0" dirty="0">
                <a:effectLst/>
              </a:rPr>
            </a:b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4"/>
              </a:rPr>
              <a:t>13 Time-Themed Animated GIF Icons</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ELH Example:</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5"/>
              </a:rPr>
              <a:t>Rise 360: Beer Brewing Process</a:t>
            </a:r>
            <a:endParaRPr lang="en-US" sz="1800" b="0" i="0" u="none" strike="noStrike" dirty="0">
              <a:solidFill>
                <a:srgbClr val="000000"/>
              </a:solidFill>
              <a:effectLst/>
              <a:latin typeface="Arial" panose="020B0604020202020204" pitchFamily="34" charset="0"/>
            </a:endParaRPr>
          </a:p>
          <a:p>
            <a:pPr rtl="0" fontAlgn="base">
              <a:spcBef>
                <a:spcPts val="0"/>
              </a:spcBef>
              <a:spcAft>
                <a:spcPts val="0"/>
              </a:spcAft>
              <a:buFont typeface="Arial" panose="020B0604020202020204" pitchFamily="34" charset="0"/>
              <a:buNone/>
            </a:pPr>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6"/>
              </a:rPr>
              <a:t>5 Ways to Use Animated GIFs in Your E-Learning</a:t>
            </a:r>
            <a:endParaRPr lang="en-US" sz="1800" b="0" i="0" u="none" strike="noStrike" dirty="0">
              <a:solidFill>
                <a:srgbClr val="000000"/>
              </a:solidFill>
              <a:effectLst/>
              <a:latin typeface="Arial" panose="020B0604020202020204" pitchFamily="34" charset="0"/>
            </a:endParaRPr>
          </a:p>
          <a:p>
            <a:r>
              <a:rPr lang="en-US" sz="1800" b="1" i="0" u="none" strike="noStrike" dirty="0">
                <a:solidFill>
                  <a:srgbClr val="000000"/>
                </a:solidFill>
                <a:effectLst/>
                <a:latin typeface="Arial" panose="020B0604020202020204" pitchFamily="34" charset="0"/>
              </a:rPr>
              <a:t>Additional Reading</a:t>
            </a:r>
            <a:r>
              <a:rPr lang="en-US" sz="1800" b="0" i="0" u="none" strike="noStrike" dirty="0">
                <a:solidFill>
                  <a:srgbClr val="000000"/>
                </a:solidFill>
                <a:effectLst/>
                <a:latin typeface="Arial" panose="020B0604020202020204" pitchFamily="34" charset="0"/>
              </a:rPr>
              <a:t>: </a:t>
            </a:r>
            <a:r>
              <a:rPr lang="en-US" sz="1800" b="0" i="0" u="sng" strike="noStrike" dirty="0">
                <a:solidFill>
                  <a:srgbClr val="1155CC"/>
                </a:solidFill>
                <a:effectLst/>
                <a:latin typeface="Arial" panose="020B0604020202020204" pitchFamily="34" charset="0"/>
                <a:hlinkClick r:id="rId7"/>
              </a:rPr>
              <a:t>Web Content Accessibility Guidelines (WCAG) 2.1 - Success Criterion 2.2.2 Pause, Stop, Hide</a:t>
            </a:r>
            <a:r>
              <a:rPr lang="en-US" sz="1800" b="0" i="0" u="none" strike="noStrike" dirty="0">
                <a:solidFill>
                  <a:srgbClr val="000000"/>
                </a:solidFill>
                <a:effectLst/>
                <a:latin typeface="Arial" panose="020B0604020202020204" pitchFamily="34" charset="0"/>
              </a:rPr>
              <a:t> </a:t>
            </a:r>
            <a:endParaRPr lang="en-US" dirty="0"/>
          </a:p>
          <a:p>
            <a:endParaRPr lang="en-US" dirty="0"/>
          </a:p>
          <a:p>
            <a:r>
              <a:rPr lang="en-US" b="1" dirty="0"/>
              <a:t>Image: https://lottiefiles.com/88548-conversions</a:t>
            </a:r>
          </a:p>
        </p:txBody>
      </p:sp>
      <p:sp>
        <p:nvSpPr>
          <p:cNvPr id="4" name="Slide Number Placeholder 3"/>
          <p:cNvSpPr>
            <a:spLocks noGrp="1"/>
          </p:cNvSpPr>
          <p:nvPr>
            <p:ph type="sldNum" sz="quarter" idx="5"/>
          </p:nvPr>
        </p:nvSpPr>
        <p:spPr/>
        <p:txBody>
          <a:bodyPr/>
          <a:lstStyle/>
          <a:p>
            <a:fld id="{3C75B672-E0CD-46B6-B1D0-AB038DC2D1D7}" type="slidenum">
              <a:rPr lang="en-US" smtClean="0"/>
              <a:t>8</a:t>
            </a:fld>
            <a:endParaRPr lang="en-US"/>
          </a:p>
        </p:txBody>
      </p:sp>
    </p:spTree>
    <p:extLst>
      <p:ext uri="{BB962C8B-B14F-4D97-AF65-F5344CB8AC3E}">
        <p14:creationId xmlns:p14="http://schemas.microsoft.com/office/powerpoint/2010/main" val="65361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A visual style popularized by both Apple and apps, </a:t>
            </a:r>
            <a:r>
              <a:rPr lang="en-US" sz="1800" b="0" i="0" u="none" strike="noStrike" dirty="0" err="1">
                <a:solidFill>
                  <a:srgbClr val="000000"/>
                </a:solidFill>
                <a:effectLst/>
                <a:latin typeface="Arial" panose="020B0604020202020204" pitchFamily="34" charset="0"/>
              </a:rPr>
              <a:t>glassmorphism’s</a:t>
            </a:r>
            <a:r>
              <a:rPr lang="en-US" sz="1800" b="0" i="0" u="none" strike="noStrike" dirty="0">
                <a:solidFill>
                  <a:srgbClr val="000000"/>
                </a:solidFill>
                <a:effectLst/>
                <a:latin typeface="Arial" panose="020B0604020202020204" pitchFamily="34" charset="0"/>
              </a:rPr>
              <a:t> name comes from its resemblance to frosted glass. It uses semi-transparent shapes and sections that blur the background and cast a slight shadow, giving the feel of glass layers floating just above a surface. Best paired with vibrant backgrounds, </a:t>
            </a:r>
            <a:r>
              <a:rPr lang="en-US" sz="1800" b="0" i="0" u="none" strike="noStrike" dirty="0" err="1">
                <a:solidFill>
                  <a:srgbClr val="000000"/>
                </a:solidFill>
                <a:effectLst/>
                <a:latin typeface="Arial" panose="020B0604020202020204" pitchFamily="34" charset="0"/>
              </a:rPr>
              <a:t>glassmorphism</a:t>
            </a:r>
            <a:r>
              <a:rPr lang="en-US" sz="1800" b="0" i="0" u="none" strike="noStrike" dirty="0">
                <a:solidFill>
                  <a:srgbClr val="000000"/>
                </a:solidFill>
                <a:effectLst/>
                <a:latin typeface="Arial" panose="020B0604020202020204" pitchFamily="34" charset="0"/>
              </a:rPr>
              <a:t> can create friendly and inviting designs that feel modern. But if you’re not careful, this visual style can be a serious barrier to accessibility.</a:t>
            </a:r>
            <a:endParaRPr lang="en-US" b="0" dirty="0">
              <a:effectLst/>
            </a:endParaRPr>
          </a:p>
          <a:p>
            <a:endParaRPr lang="en-US" dirty="0"/>
          </a:p>
          <a:p>
            <a:endParaRPr lang="en-US" dirty="0"/>
          </a:p>
          <a:p>
            <a:r>
              <a:rPr lang="en-US" dirty="0"/>
              <a:t>Gradient from </a:t>
            </a:r>
            <a:r>
              <a:rPr lang="en-US" b="1" i="0" u="none" strike="noStrike" dirty="0" err="1">
                <a:effectLst/>
                <a:latin typeface="Calibri" panose="020F0502020204030204" pitchFamily="34" charset="0"/>
                <a:hlinkClick r:id="rId3"/>
              </a:rPr>
              <a:t>WebGradients</a:t>
            </a:r>
            <a:endParaRPr lang="en-US" dirty="0"/>
          </a:p>
        </p:txBody>
      </p:sp>
      <p:sp>
        <p:nvSpPr>
          <p:cNvPr id="4" name="Slide Number Placeholder 3"/>
          <p:cNvSpPr>
            <a:spLocks noGrp="1"/>
          </p:cNvSpPr>
          <p:nvPr>
            <p:ph type="sldNum" sz="quarter" idx="5"/>
          </p:nvPr>
        </p:nvSpPr>
        <p:spPr/>
        <p:txBody>
          <a:bodyPr/>
          <a:lstStyle/>
          <a:p>
            <a:fld id="{3C75B672-E0CD-46B6-B1D0-AB038DC2D1D7}" type="slidenum">
              <a:rPr lang="en-US" smtClean="0"/>
              <a:t>9</a:t>
            </a:fld>
            <a:endParaRPr lang="en-US"/>
          </a:p>
        </p:txBody>
      </p:sp>
    </p:spTree>
    <p:extLst>
      <p:ext uri="{BB962C8B-B14F-4D97-AF65-F5344CB8AC3E}">
        <p14:creationId xmlns:p14="http://schemas.microsoft.com/office/powerpoint/2010/main" val="435627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AE515-8201-4EA2-AF92-CE43D402C1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33B52E-68E3-4F1C-9EE8-B870C5FB69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B2E694-C6BF-4CFB-BD76-31C9951FDFC8}"/>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9A38ADAF-D7F5-4729-A12E-52937F45CC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19A9C4-3D39-4818-9977-D00F7B4ED2E4}"/>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384386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B977-BA39-41BC-94B8-2629C06567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23AFD12-1B1C-4143-8804-8ED5590DF2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4B7743-8228-4481-BC4B-41A9F4F1BE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C47F3F-8C4E-4CB5-9CD7-9F7C4746717E}"/>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6" name="Footer Placeholder 5">
            <a:extLst>
              <a:ext uri="{FF2B5EF4-FFF2-40B4-BE49-F238E27FC236}">
                <a16:creationId xmlns:a16="http://schemas.microsoft.com/office/drawing/2014/main" id="{EDACB935-8338-4590-AD22-C32D7CA56C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60C0DE-F668-48D5-B3BF-A1F7A5329831}"/>
              </a:ext>
            </a:extLst>
          </p:cNvPr>
          <p:cNvSpPr>
            <a:spLocks noGrp="1"/>
          </p:cNvSpPr>
          <p:nvPr>
            <p:ph type="sldNum" sz="quarter" idx="12"/>
          </p:nvPr>
        </p:nvSpPr>
        <p:spPr/>
        <p:txBody>
          <a:bodyPr/>
          <a:lstStyle/>
          <a:p>
            <a:fld id="{5C87A04E-0516-47F2-A432-85C356243346}" type="slidenum">
              <a:rPr lang="en-US" smtClean="0"/>
              <a:t>‹#›</a:t>
            </a:fld>
            <a:endParaRPr lang="en-US"/>
          </a:p>
        </p:txBody>
      </p:sp>
    </p:spTree>
    <p:extLst>
      <p:ext uri="{BB962C8B-B14F-4D97-AF65-F5344CB8AC3E}">
        <p14:creationId xmlns:p14="http://schemas.microsoft.com/office/powerpoint/2010/main" val="210542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0597-D632-4BBD-835A-1C6C842B71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B38502-3F59-4482-BD52-693E71CB60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6B8B0E-DE10-43EA-A80F-75237D022BA4}"/>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4C7CCDA5-A48D-4E10-B046-FD6BBDCB8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4E866-8B96-4256-B8E1-2C892A504F18}"/>
              </a:ext>
            </a:extLst>
          </p:cNvPr>
          <p:cNvSpPr>
            <a:spLocks noGrp="1"/>
          </p:cNvSpPr>
          <p:nvPr>
            <p:ph type="sldNum" sz="quarter" idx="12"/>
          </p:nvPr>
        </p:nvSpPr>
        <p:spPr/>
        <p:txBody>
          <a:bodyPr/>
          <a:lstStyle/>
          <a:p>
            <a:fld id="{5C87A04E-0516-47F2-A432-85C356243346}" type="slidenum">
              <a:rPr lang="en-US" smtClean="0"/>
              <a:t>‹#›</a:t>
            </a:fld>
            <a:endParaRPr lang="en-US"/>
          </a:p>
        </p:txBody>
      </p:sp>
    </p:spTree>
    <p:extLst>
      <p:ext uri="{BB962C8B-B14F-4D97-AF65-F5344CB8AC3E}">
        <p14:creationId xmlns:p14="http://schemas.microsoft.com/office/powerpoint/2010/main" val="26394444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D2BFA28-1E04-40D9-AB2C-BEFD4BB1E63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572E483-8A1C-41F7-95E4-969C5217B9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85D749-CB81-4DBB-8CAA-4079209881BA}"/>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68DD876C-2BC6-4151-8C6B-23B873C91F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0A123F-CEE9-4C12-A351-687E11164A2E}"/>
              </a:ext>
            </a:extLst>
          </p:cNvPr>
          <p:cNvSpPr>
            <a:spLocks noGrp="1"/>
          </p:cNvSpPr>
          <p:nvPr>
            <p:ph type="sldNum" sz="quarter" idx="12"/>
          </p:nvPr>
        </p:nvSpPr>
        <p:spPr/>
        <p:txBody>
          <a:bodyPr/>
          <a:lstStyle/>
          <a:p>
            <a:fld id="{5C87A04E-0516-47F2-A432-85C356243346}" type="slidenum">
              <a:rPr lang="en-US" smtClean="0"/>
              <a:t>‹#›</a:t>
            </a:fld>
            <a:endParaRPr lang="en-US"/>
          </a:p>
        </p:txBody>
      </p:sp>
    </p:spTree>
    <p:extLst>
      <p:ext uri="{BB962C8B-B14F-4D97-AF65-F5344CB8AC3E}">
        <p14:creationId xmlns:p14="http://schemas.microsoft.com/office/powerpoint/2010/main" val="373770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9F179-289A-49A7-8831-D37207D836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1E9D07-7481-4A43-B71A-C35F62D9A2EF}"/>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4" name="Footer Placeholder 3">
            <a:extLst>
              <a:ext uri="{FF2B5EF4-FFF2-40B4-BE49-F238E27FC236}">
                <a16:creationId xmlns:a16="http://schemas.microsoft.com/office/drawing/2014/main" id="{F6B49E5F-418A-4A3F-B899-814CA43C18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0735AC2-A003-4A9D-BD4C-D3D5CEBEE447}"/>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1781882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BE50-522B-4927-A094-1EACDC9EB2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9BB886-C210-45E2-A56F-50B40077866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A75868-9B07-4D0E-99A2-0B1AE84EF42A}"/>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52367957-EC01-40EC-ACD4-0009006DD8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5F4CB2-8D70-40C0-BC5C-F830EC833D86}"/>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13932328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0952C-E913-4435-B496-FFB3143EF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E98ADF-2C22-46C6-B726-36573339FB9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642884F-5868-4A80-A512-A969E797A66E}"/>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B3C87C51-3502-4055-9B3D-15E3392B8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38DA22-BA14-401A-B9E9-D1B6A45E51D1}"/>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1317945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C109A-286E-42E6-8FD5-39509EB02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E0A049-9B16-4BA2-A289-A49CCA37D7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B68514-78BF-4ED4-9E5A-065C30362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B4A6D5-A94E-4188-8198-8D1987C60904}"/>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6" name="Footer Placeholder 5">
            <a:extLst>
              <a:ext uri="{FF2B5EF4-FFF2-40B4-BE49-F238E27FC236}">
                <a16:creationId xmlns:a16="http://schemas.microsoft.com/office/drawing/2014/main" id="{6114D1B2-8406-4EC4-A027-75C2BC039E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D81DD5-8109-4572-8C21-8B967D192906}"/>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106978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5E838-A48E-4CCD-B12F-317FAB70BA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236A28-EA92-4B6B-BEAB-5F48F740A4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A58B43-9ACA-4EE0-BB25-C30EFD2AAD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DAD5EBB-5371-490F-8B7F-538148927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8EF803-DE94-4E93-9DD2-B92F69C40E0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D8EA37-4B31-4332-A99D-298CAC17E770}"/>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8" name="Footer Placeholder 7">
            <a:extLst>
              <a:ext uri="{FF2B5EF4-FFF2-40B4-BE49-F238E27FC236}">
                <a16:creationId xmlns:a16="http://schemas.microsoft.com/office/drawing/2014/main" id="{003D15F0-29DC-4B10-A9DD-57299A3F33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29114D-9A12-4E99-9D91-70816C481717}"/>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70328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B8253E-9784-4F2F-B368-97E0EAF1AC20}"/>
              </a:ext>
            </a:extLst>
          </p:cNvPr>
          <p:cNvSpPr/>
          <p:nvPr userDrawn="1"/>
        </p:nvSpPr>
        <p:spPr>
          <a:xfrm>
            <a:off x="6096000" y="0"/>
            <a:ext cx="6096001"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04040"/>
              </a:solidFill>
            </a:endParaRPr>
          </a:p>
        </p:txBody>
      </p:sp>
    </p:spTree>
    <p:custDataLst>
      <p:tags r:id="rId1"/>
    </p:custDataLst>
    <p:extLst>
      <p:ext uri="{BB962C8B-B14F-4D97-AF65-F5344CB8AC3E}">
        <p14:creationId xmlns:p14="http://schemas.microsoft.com/office/powerpoint/2010/main" val="1851877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C0D69E-9D7B-4826-BC6D-8E7F8938E303}"/>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3" name="Footer Placeholder 2">
            <a:extLst>
              <a:ext uri="{FF2B5EF4-FFF2-40B4-BE49-F238E27FC236}">
                <a16:creationId xmlns:a16="http://schemas.microsoft.com/office/drawing/2014/main" id="{4A956C39-D66D-46A2-8DB9-3CD3D957788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94161E-A0FF-4FD4-86B7-3FE0C95829B1}"/>
              </a:ext>
            </a:extLst>
          </p:cNvPr>
          <p:cNvSpPr>
            <a:spLocks noGrp="1"/>
          </p:cNvSpPr>
          <p:nvPr>
            <p:ph type="sldNum" sz="quarter" idx="12"/>
          </p:nvPr>
        </p:nvSpPr>
        <p:spPr/>
        <p:txBody>
          <a:bodyPr/>
          <a:lstStyle/>
          <a:p>
            <a:fld id="{5C87A04E-0516-47F2-A432-85C356243346}" type="slidenum">
              <a:rPr lang="en-US" smtClean="0"/>
              <a:t>‹#›</a:t>
            </a:fld>
            <a:endParaRPr lang="en-US"/>
          </a:p>
        </p:txBody>
      </p:sp>
    </p:spTree>
    <p:custDataLst>
      <p:tags r:id="rId1"/>
    </p:custDataLst>
    <p:extLst>
      <p:ext uri="{BB962C8B-B14F-4D97-AF65-F5344CB8AC3E}">
        <p14:creationId xmlns:p14="http://schemas.microsoft.com/office/powerpoint/2010/main" val="15036178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4FDA0-B983-4617-92CA-BA6024198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D5E3CD3-B9BD-4E70-A1A9-151E557563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4100585-AA49-4722-90EF-7FE59FF8CA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DBC71F-8620-45F1-BE8D-197C839872FA}"/>
              </a:ext>
            </a:extLst>
          </p:cNvPr>
          <p:cNvSpPr>
            <a:spLocks noGrp="1"/>
          </p:cNvSpPr>
          <p:nvPr>
            <p:ph type="dt" sz="half" idx="10"/>
          </p:nvPr>
        </p:nvSpPr>
        <p:spPr/>
        <p:txBody>
          <a:bodyPr/>
          <a:lstStyle/>
          <a:p>
            <a:fld id="{A6AE548E-4E13-46ED-836A-46183CBA9D2F}" type="datetimeFigureOut">
              <a:rPr lang="en-US" smtClean="0"/>
              <a:t>1/7/2022</a:t>
            </a:fld>
            <a:endParaRPr lang="en-US"/>
          </a:p>
        </p:txBody>
      </p:sp>
      <p:sp>
        <p:nvSpPr>
          <p:cNvPr id="6" name="Footer Placeholder 5">
            <a:extLst>
              <a:ext uri="{FF2B5EF4-FFF2-40B4-BE49-F238E27FC236}">
                <a16:creationId xmlns:a16="http://schemas.microsoft.com/office/drawing/2014/main" id="{B4F4481C-FC78-4E7A-A95B-B284F419BE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DB80C4-F04B-4924-8FF9-E0662C1EB792}"/>
              </a:ext>
            </a:extLst>
          </p:cNvPr>
          <p:cNvSpPr>
            <a:spLocks noGrp="1"/>
          </p:cNvSpPr>
          <p:nvPr>
            <p:ph type="sldNum" sz="quarter" idx="12"/>
          </p:nvPr>
        </p:nvSpPr>
        <p:spPr/>
        <p:txBody>
          <a:bodyPr/>
          <a:lstStyle/>
          <a:p>
            <a:fld id="{5C87A04E-0516-47F2-A432-85C356243346}" type="slidenum">
              <a:rPr lang="en-US" smtClean="0"/>
              <a:t>‹#›</a:t>
            </a:fld>
            <a:endParaRPr lang="en-US"/>
          </a:p>
        </p:txBody>
      </p:sp>
    </p:spTree>
    <p:extLst>
      <p:ext uri="{BB962C8B-B14F-4D97-AF65-F5344CB8AC3E}">
        <p14:creationId xmlns:p14="http://schemas.microsoft.com/office/powerpoint/2010/main" val="182281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1BC7F9-A96D-4D1D-99C3-55BA027020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D706D2-09FC-4F5B-97AF-DA7D0F2CB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31AE6-51B5-42A0-B318-902E3D131E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E548E-4E13-46ED-836A-46183CBA9D2F}" type="datetimeFigureOut">
              <a:rPr lang="en-US" smtClean="0"/>
              <a:t>1/7/2022</a:t>
            </a:fld>
            <a:endParaRPr lang="en-US"/>
          </a:p>
        </p:txBody>
      </p:sp>
      <p:sp>
        <p:nvSpPr>
          <p:cNvPr id="5" name="Footer Placeholder 4">
            <a:extLst>
              <a:ext uri="{FF2B5EF4-FFF2-40B4-BE49-F238E27FC236}">
                <a16:creationId xmlns:a16="http://schemas.microsoft.com/office/drawing/2014/main" id="{8A8D5B80-AF27-4528-B595-88D856F82D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A03F7AC-ABA4-4EB6-92F2-469754CC85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87A04E-0516-47F2-A432-85C356243346}" type="slidenum">
              <a:rPr lang="en-US" smtClean="0"/>
              <a:t>‹#›</a:t>
            </a:fld>
            <a:endParaRPr lang="en-US"/>
          </a:p>
        </p:txBody>
      </p:sp>
    </p:spTree>
    <p:custDataLst>
      <p:tags r:id="rId14"/>
    </p:custDataLst>
    <p:extLst>
      <p:ext uri="{BB962C8B-B14F-4D97-AF65-F5344CB8AC3E}">
        <p14:creationId xmlns:p14="http://schemas.microsoft.com/office/powerpoint/2010/main" val="41566514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2.xml"/><Relationship Id="rId5" Type="http://schemas.microsoft.com/office/2007/relationships/hdphoto" Target="../media/hdphoto1.wdp"/><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6.png"/><Relationship Id="rId5" Type="http://schemas.openxmlformats.org/officeDocument/2006/relationships/image" Target="../media/image12.sv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tags" Target="../tags/tag24.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6.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ags" Target="../tags/tag28.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5.svg"/><Relationship Id="rId2" Type="http://schemas.openxmlformats.org/officeDocument/2006/relationships/slideLayout" Target="../slideLayouts/slideLayout1.xml"/><Relationship Id="rId1" Type="http://schemas.openxmlformats.org/officeDocument/2006/relationships/tags" Target="../tags/tag13.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4.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svg"/><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14.gi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9.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5.gi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20.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73BF1BF5-D621-40B6-B1AA-D532D1187CB7}"/>
              </a:ext>
              <a:ext uri="{C183D7F6-B498-43B3-948B-1728B52AA6E4}">
                <adec:decorative xmlns:adec="http://schemas.microsoft.com/office/drawing/2017/decorative" val="1"/>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p:blipFill>
        <p:spPr>
          <a:xfrm>
            <a:off x="6424656" y="0"/>
            <a:ext cx="5755446" cy="6858000"/>
          </a:xfrm>
          <a:prstGeom prst="rect">
            <a:avLst/>
          </a:prstGeom>
        </p:spPr>
      </p:pic>
      <p:sp>
        <p:nvSpPr>
          <p:cNvPr id="11" name="Freeform: Shape 10">
            <a:extLst>
              <a:ext uri="{FF2B5EF4-FFF2-40B4-BE49-F238E27FC236}">
                <a16:creationId xmlns:a16="http://schemas.microsoft.com/office/drawing/2014/main" id="{8BE51C30-DCC9-41D8-AA30-B6FFF6AB01E6}"/>
              </a:ext>
              <a:ext uri="{C183D7F6-B498-43B3-948B-1728B52AA6E4}">
                <adec:decorative xmlns:adec="http://schemas.microsoft.com/office/drawing/2017/decorative" val="1"/>
              </a:ext>
            </a:extLst>
          </p:cNvPr>
          <p:cNvSpPr/>
          <p:nvPr/>
        </p:nvSpPr>
        <p:spPr>
          <a:xfrm>
            <a:off x="11898" y="0"/>
            <a:ext cx="12168204" cy="6858000"/>
          </a:xfrm>
          <a:custGeom>
            <a:avLst/>
            <a:gdLst>
              <a:gd name="connsiteX0" fmla="*/ 0 w 12168204"/>
              <a:gd name="connsiteY0" fmla="*/ 0 h 6858000"/>
              <a:gd name="connsiteX1" fmla="*/ 12168204 w 12168204"/>
              <a:gd name="connsiteY1" fmla="*/ 0 h 6858000"/>
              <a:gd name="connsiteX2" fmla="*/ 12168204 w 12168204"/>
              <a:gd name="connsiteY2" fmla="*/ 450857 h 6858000"/>
              <a:gd name="connsiteX3" fmla="*/ 8346663 w 12168204"/>
              <a:gd name="connsiteY3" fmla="*/ 450857 h 6858000"/>
              <a:gd name="connsiteX4" fmla="*/ 6864736 w 12168204"/>
              <a:gd name="connsiteY4" fmla="*/ 6345327 h 6858000"/>
              <a:gd name="connsiteX5" fmla="*/ 12168204 w 12168204"/>
              <a:gd name="connsiteY5" fmla="*/ 6345327 h 6858000"/>
              <a:gd name="connsiteX6" fmla="*/ 12168204 w 12168204"/>
              <a:gd name="connsiteY6" fmla="*/ 6858000 h 6858000"/>
              <a:gd name="connsiteX7" fmla="*/ 0 w 1216820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68204" h="6858000">
                <a:moveTo>
                  <a:pt x="0" y="0"/>
                </a:moveTo>
                <a:lnTo>
                  <a:pt x="12168204" y="0"/>
                </a:lnTo>
                <a:lnTo>
                  <a:pt x="12168204" y="450857"/>
                </a:lnTo>
                <a:lnTo>
                  <a:pt x="8346663" y="450857"/>
                </a:lnTo>
                <a:lnTo>
                  <a:pt x="6864736" y="6345327"/>
                </a:lnTo>
                <a:lnTo>
                  <a:pt x="12168204" y="6345327"/>
                </a:lnTo>
                <a:lnTo>
                  <a:pt x="12168204"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03B40FF7-4B73-4DDF-A657-5FB0CB298CD7}"/>
              </a:ext>
              <a:ext uri="{C183D7F6-B498-43B3-948B-1728B52AA6E4}">
                <adec:decorative xmlns:adec="http://schemas.microsoft.com/office/drawing/2017/decorative" val="1"/>
              </a:ext>
            </a:extLst>
          </p:cNvPr>
          <p:cNvSpPr/>
          <p:nvPr/>
        </p:nvSpPr>
        <p:spPr>
          <a:xfrm>
            <a:off x="1011" y="599728"/>
            <a:ext cx="5235017" cy="1452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7C72D02-895F-4B8B-92C5-4F05206C4619}"/>
              </a:ext>
              <a:ext uri="{C183D7F6-B498-43B3-948B-1728B52AA6E4}">
                <adec:decorative xmlns:adec="http://schemas.microsoft.com/office/drawing/2017/decorative" val="1"/>
              </a:ext>
            </a:extLst>
          </p:cNvPr>
          <p:cNvSpPr/>
          <p:nvPr/>
        </p:nvSpPr>
        <p:spPr>
          <a:xfrm>
            <a:off x="1011" y="2328480"/>
            <a:ext cx="6737246" cy="14524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943BC649-A834-436E-8B3E-6E0919BB377C}"/>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dirty="0"/>
              <a:t>Title Page: E-Learning Design Trends 2022</a:t>
            </a:r>
          </a:p>
        </p:txBody>
      </p:sp>
      <p:sp>
        <p:nvSpPr>
          <p:cNvPr id="5" name="TextBox 4">
            <a:extLst>
              <a:ext uri="{FF2B5EF4-FFF2-40B4-BE49-F238E27FC236}">
                <a16:creationId xmlns:a16="http://schemas.microsoft.com/office/drawing/2014/main" id="{4EF8DF70-D85A-497E-B2FA-67143DD93D5A}"/>
              </a:ext>
              <a:ext uri="{C183D7F6-B498-43B3-948B-1728B52AA6E4}">
                <adec:decorative xmlns:adec="http://schemas.microsoft.com/office/drawing/2017/decorative" val="1"/>
              </a:ext>
            </a:extLst>
          </p:cNvPr>
          <p:cNvSpPr txBox="1"/>
          <p:nvPr/>
        </p:nvSpPr>
        <p:spPr>
          <a:xfrm>
            <a:off x="467254" y="851897"/>
            <a:ext cx="6488720" cy="1200329"/>
          </a:xfrm>
          <a:prstGeom prst="rect">
            <a:avLst/>
          </a:prstGeom>
          <a:noFill/>
        </p:spPr>
        <p:txBody>
          <a:bodyPr wrap="square">
            <a:spAutoFit/>
          </a:bodyPr>
          <a:lstStyle/>
          <a:p>
            <a:r>
              <a:rPr lang="en-US" sz="7200" b="0" i="0" u="none" strike="noStrike" dirty="0">
                <a:solidFill>
                  <a:srgbClr val="404040"/>
                </a:solidFill>
                <a:effectLst/>
                <a:latin typeface="Heebo Light" pitchFamily="2" charset="-79"/>
                <a:ea typeface="Roboto Light" panose="02000000000000000000" pitchFamily="2" charset="0"/>
                <a:cs typeface="Heebo Light" pitchFamily="2" charset="-79"/>
              </a:rPr>
              <a:t>E-Learning</a:t>
            </a:r>
            <a:endParaRPr lang="en-US" sz="7200" dirty="0">
              <a:solidFill>
                <a:srgbClr val="404040"/>
              </a:solidFill>
              <a:latin typeface="Heebo Light" pitchFamily="2" charset="-79"/>
              <a:ea typeface="Roboto Light" panose="02000000000000000000" pitchFamily="2" charset="0"/>
              <a:cs typeface="Heebo Light" pitchFamily="2" charset="-79"/>
            </a:endParaRPr>
          </a:p>
        </p:txBody>
      </p:sp>
      <p:sp>
        <p:nvSpPr>
          <p:cNvPr id="3" name="TextBox 2">
            <a:extLst>
              <a:ext uri="{FF2B5EF4-FFF2-40B4-BE49-F238E27FC236}">
                <a16:creationId xmlns:a16="http://schemas.microsoft.com/office/drawing/2014/main" id="{093C1D61-7A9A-4F9B-8E4A-398D8EBCCDB8}"/>
              </a:ext>
              <a:ext uri="{C183D7F6-B498-43B3-948B-1728B52AA6E4}">
                <adec:decorative xmlns:adec="http://schemas.microsoft.com/office/drawing/2017/decorative" val="1"/>
              </a:ext>
            </a:extLst>
          </p:cNvPr>
          <p:cNvSpPr txBox="1"/>
          <p:nvPr/>
        </p:nvSpPr>
        <p:spPr>
          <a:xfrm>
            <a:off x="467254" y="2567575"/>
            <a:ext cx="7305146" cy="1200329"/>
          </a:xfrm>
          <a:prstGeom prst="rect">
            <a:avLst/>
          </a:prstGeom>
          <a:noFill/>
        </p:spPr>
        <p:txBody>
          <a:bodyPr wrap="square">
            <a:spAutoFit/>
          </a:bodyPr>
          <a:lstStyle/>
          <a:p>
            <a:r>
              <a:rPr lang="en-US" sz="7200" b="0" i="0" u="none" strike="noStrike" dirty="0">
                <a:solidFill>
                  <a:srgbClr val="404040"/>
                </a:solidFill>
                <a:effectLst/>
                <a:latin typeface="Heebo Light" pitchFamily="2" charset="-79"/>
                <a:ea typeface="Roboto Light" panose="02000000000000000000" pitchFamily="2" charset="0"/>
                <a:cs typeface="Heebo Light" pitchFamily="2" charset="-79"/>
              </a:rPr>
              <a:t>Design Trends</a:t>
            </a:r>
            <a:endParaRPr lang="en-US" sz="7200" dirty="0">
              <a:solidFill>
                <a:srgbClr val="404040"/>
              </a:solidFill>
              <a:latin typeface="Heebo Light" pitchFamily="2" charset="-79"/>
              <a:ea typeface="Roboto Light" panose="02000000000000000000" pitchFamily="2" charset="0"/>
              <a:cs typeface="Heebo Light" pitchFamily="2" charset="-79"/>
            </a:endParaRPr>
          </a:p>
        </p:txBody>
      </p:sp>
      <p:sp>
        <p:nvSpPr>
          <p:cNvPr id="4" name="TextBox 3">
            <a:extLst>
              <a:ext uri="{FF2B5EF4-FFF2-40B4-BE49-F238E27FC236}">
                <a16:creationId xmlns:a16="http://schemas.microsoft.com/office/drawing/2014/main" id="{73DFAFC3-E688-4DBE-856D-F772C7B93E4C}"/>
              </a:ext>
              <a:ext uri="{C183D7F6-B498-43B3-948B-1728B52AA6E4}">
                <adec:decorative xmlns:adec="http://schemas.microsoft.com/office/drawing/2017/decorative" val="1"/>
              </a:ext>
            </a:extLst>
          </p:cNvPr>
          <p:cNvSpPr txBox="1"/>
          <p:nvPr/>
        </p:nvSpPr>
        <p:spPr>
          <a:xfrm>
            <a:off x="467254" y="4093167"/>
            <a:ext cx="6094562" cy="3154710"/>
          </a:xfrm>
          <a:prstGeom prst="rect">
            <a:avLst/>
          </a:prstGeom>
          <a:noFill/>
        </p:spPr>
        <p:txBody>
          <a:bodyPr wrap="square">
            <a:spAutoFit/>
          </a:bodyPr>
          <a:lstStyle/>
          <a:p>
            <a:r>
              <a:rPr lang="en-US" sz="19900" b="0" i="0" u="none" strike="noStrike" dirty="0">
                <a:solidFill>
                  <a:srgbClr val="FFFFFF"/>
                </a:solidFill>
                <a:effectLst/>
                <a:latin typeface="Heebo ExtraBold" pitchFamily="2" charset="-79"/>
                <a:ea typeface="Roboto Black" panose="02000000000000000000" pitchFamily="2" charset="0"/>
                <a:cs typeface="Heebo ExtraBold" pitchFamily="2" charset="-79"/>
              </a:rPr>
              <a:t>2022</a:t>
            </a:r>
            <a:endParaRPr lang="en-US" sz="19900" dirty="0">
              <a:solidFill>
                <a:srgbClr val="FFFFFF"/>
              </a:solidFill>
              <a:latin typeface="Heebo ExtraBold" pitchFamily="2" charset="-79"/>
              <a:ea typeface="Roboto Black" panose="02000000000000000000" pitchFamily="2" charset="0"/>
              <a:cs typeface="Heebo ExtraBold" pitchFamily="2" charset="-79"/>
            </a:endParaRPr>
          </a:p>
        </p:txBody>
      </p:sp>
    </p:spTree>
    <p:custDataLst>
      <p:tags r:id="rId1"/>
    </p:custDataLst>
    <p:extLst>
      <p:ext uri="{BB962C8B-B14F-4D97-AF65-F5344CB8AC3E}">
        <p14:creationId xmlns:p14="http://schemas.microsoft.com/office/powerpoint/2010/main" val="333673831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13AA-4CB7-44D1-AC74-8622A625D9E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4: More Information</a:t>
            </a:r>
          </a:p>
        </p:txBody>
      </p:sp>
      <p:sp>
        <p:nvSpPr>
          <p:cNvPr id="13" name="TextBox 12">
            <a:extLst>
              <a:ext uri="{FF2B5EF4-FFF2-40B4-BE49-F238E27FC236}">
                <a16:creationId xmlns:a16="http://schemas.microsoft.com/office/drawing/2014/main" id="{159D50D8-535C-41A9-A322-A9BDAA587279}"/>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14" name="Graphic 13">
            <a:extLst>
              <a:ext uri="{FF2B5EF4-FFF2-40B4-BE49-F238E27FC236}">
                <a16:creationId xmlns:a16="http://schemas.microsoft.com/office/drawing/2014/main" id="{D6FEBE2B-7F98-4709-BA43-A4F11AEFC2EF}"/>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1207" y="1796239"/>
            <a:ext cx="914400" cy="914400"/>
          </a:xfrm>
          <a:prstGeom prst="rect">
            <a:avLst/>
          </a:prstGeom>
        </p:spPr>
      </p:pic>
      <p:sp>
        <p:nvSpPr>
          <p:cNvPr id="15" name="TextBox 14">
            <a:extLst>
              <a:ext uri="{FF2B5EF4-FFF2-40B4-BE49-F238E27FC236}">
                <a16:creationId xmlns:a16="http://schemas.microsoft.com/office/drawing/2014/main" id="{B2172D8D-30CB-412F-B31A-701FCA87C625}"/>
              </a:ext>
            </a:extLst>
          </p:cNvPr>
          <p:cNvSpPr txBox="1"/>
          <p:nvPr/>
        </p:nvSpPr>
        <p:spPr>
          <a:xfrm>
            <a:off x="7134578" y="1890328"/>
            <a:ext cx="4752622" cy="1446550"/>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Increase contrast for readability</a:t>
            </a:r>
            <a:endParaRPr lang="en-US" sz="4400" dirty="0">
              <a:latin typeface="+mj-lt"/>
              <a:cs typeface="Heebo Light" pitchFamily="2" charset="-79"/>
            </a:endParaRPr>
          </a:p>
        </p:txBody>
      </p:sp>
      <p:pic>
        <p:nvPicPr>
          <p:cNvPr id="17" name="Graphic 16">
            <a:extLst>
              <a:ext uri="{FF2B5EF4-FFF2-40B4-BE49-F238E27FC236}">
                <a16:creationId xmlns:a16="http://schemas.microsoft.com/office/drawing/2014/main" id="{24D0B995-D45C-40B7-8636-162B64CEC83D}"/>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71207" y="3375317"/>
            <a:ext cx="914400" cy="914400"/>
          </a:xfrm>
          <a:prstGeom prst="rect">
            <a:avLst/>
          </a:prstGeom>
        </p:spPr>
      </p:pic>
      <p:sp>
        <p:nvSpPr>
          <p:cNvPr id="16" name="TextBox 15">
            <a:extLst>
              <a:ext uri="{FF2B5EF4-FFF2-40B4-BE49-F238E27FC236}">
                <a16:creationId xmlns:a16="http://schemas.microsoft.com/office/drawing/2014/main" id="{CDEDB676-3EED-4EFE-BF7D-05D2F0E32523}"/>
              </a:ext>
            </a:extLst>
          </p:cNvPr>
          <p:cNvSpPr txBox="1"/>
          <p:nvPr/>
        </p:nvSpPr>
        <p:spPr>
          <a:xfrm>
            <a:off x="7134578" y="3485651"/>
            <a:ext cx="4752622" cy="2123658"/>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Use for decorative items only</a:t>
            </a:r>
            <a:endParaRPr lang="en-US" sz="3600" b="0" dirty="0">
              <a:effectLst/>
              <a:latin typeface="+mj-lt"/>
              <a:cs typeface="Heebo Light" pitchFamily="2" charset="-79"/>
            </a:endParaRPr>
          </a:p>
        </p:txBody>
      </p:sp>
      <p:pic>
        <p:nvPicPr>
          <p:cNvPr id="9" name="Picture 8">
            <a:extLst>
              <a:ext uri="{FF2B5EF4-FFF2-40B4-BE49-F238E27FC236}">
                <a16:creationId xmlns:a16="http://schemas.microsoft.com/office/drawing/2014/main" id="{876AAFC7-FF98-4160-802D-1936E844FA9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66667"/>
          <a:stretch/>
        </p:blipFill>
        <p:spPr>
          <a:xfrm>
            <a:off x="0" y="1"/>
            <a:ext cx="6096000" cy="6857999"/>
          </a:xfrm>
          <a:prstGeom prst="rect">
            <a:avLst/>
          </a:prstGeom>
        </p:spPr>
      </p:pic>
    </p:spTree>
    <p:custDataLst>
      <p:tags r:id="rId1"/>
    </p:custDataLst>
    <p:extLst>
      <p:ext uri="{BB962C8B-B14F-4D97-AF65-F5344CB8AC3E}">
        <p14:creationId xmlns:p14="http://schemas.microsoft.com/office/powerpoint/2010/main" val="228035558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DE51E-2402-4CDF-9D9B-4C372694B19F}"/>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5: Accessible Visual Design</a:t>
            </a:r>
          </a:p>
        </p:txBody>
      </p:sp>
      <p:grpSp>
        <p:nvGrpSpPr>
          <p:cNvPr id="6" name="Group 5" descr="An iPad showing a screen from an e-learning course. Orange callouts give instructions to include image alt text, check for strong colour contrast, and use large buttons.">
            <a:extLst>
              <a:ext uri="{FF2B5EF4-FFF2-40B4-BE49-F238E27FC236}">
                <a16:creationId xmlns:a16="http://schemas.microsoft.com/office/drawing/2014/main" id="{A6A91581-873B-438E-ACB4-3F4A9D2E80DF}"/>
              </a:ext>
            </a:extLst>
          </p:cNvPr>
          <p:cNvGrpSpPr/>
          <p:nvPr/>
        </p:nvGrpSpPr>
        <p:grpSpPr>
          <a:xfrm>
            <a:off x="6070600" y="749283"/>
            <a:ext cx="6121400" cy="5384817"/>
            <a:chOff x="6070600" y="749283"/>
            <a:chExt cx="6121400" cy="5384817"/>
          </a:xfrm>
        </p:grpSpPr>
        <p:pic>
          <p:nvPicPr>
            <p:cNvPr id="5" name="Picture 4" descr="A picture containing text, screenshot, indoor&#10;&#10;Description automatically generated">
              <a:extLst>
                <a:ext uri="{FF2B5EF4-FFF2-40B4-BE49-F238E27FC236}">
                  <a16:creationId xmlns:a16="http://schemas.microsoft.com/office/drawing/2014/main" id="{28854546-08B1-4D50-802B-3B7996ECA08A}"/>
                </a:ext>
              </a:extLst>
            </p:cNvPr>
            <p:cNvPicPr>
              <a:picLocks noChangeAspect="1"/>
            </p:cNvPicPr>
            <p:nvPr/>
          </p:nvPicPr>
          <p:blipFill rotWithShape="1">
            <a:blip r:embed="rId4">
              <a:extLst>
                <a:ext uri="{28A0092B-C50C-407E-A947-70E740481C1C}">
                  <a14:useLocalDpi xmlns:a14="http://schemas.microsoft.com/office/drawing/2010/main" val="0"/>
                </a:ext>
              </a:extLst>
            </a:blip>
            <a:srcRect t="-1"/>
            <a:stretch/>
          </p:blipFill>
          <p:spPr>
            <a:xfrm>
              <a:off x="6070600" y="749283"/>
              <a:ext cx="6121400" cy="5384817"/>
            </a:xfrm>
            <a:prstGeom prst="rect">
              <a:avLst/>
            </a:prstGeom>
          </p:spPr>
        </p:pic>
        <p:grpSp>
          <p:nvGrpSpPr>
            <p:cNvPr id="149" name="Group 148">
              <a:extLst>
                <a:ext uri="{FF2B5EF4-FFF2-40B4-BE49-F238E27FC236}">
                  <a16:creationId xmlns:a16="http://schemas.microsoft.com/office/drawing/2014/main" id="{AB2CC8B7-1252-4943-96A2-ADC42EFCFD3D}"/>
                </a:ext>
              </a:extLst>
            </p:cNvPr>
            <p:cNvGrpSpPr/>
            <p:nvPr/>
          </p:nvGrpSpPr>
          <p:grpSpPr>
            <a:xfrm>
              <a:off x="7086600" y="2619287"/>
              <a:ext cx="1714500" cy="1155700"/>
              <a:chOff x="3873500" y="647700"/>
              <a:chExt cx="1714500" cy="1155700"/>
            </a:xfrm>
          </p:grpSpPr>
          <p:sp>
            <p:nvSpPr>
              <p:cNvPr id="150" name="Speech Bubble: Rectangle with Corners Rounded 149">
                <a:extLst>
                  <a:ext uri="{FF2B5EF4-FFF2-40B4-BE49-F238E27FC236}">
                    <a16:creationId xmlns:a16="http://schemas.microsoft.com/office/drawing/2014/main" id="{93673D4E-616A-47E1-8AE5-502151949932}"/>
                  </a:ext>
                </a:extLst>
              </p:cNvPr>
              <p:cNvSpPr/>
              <p:nvPr/>
            </p:nvSpPr>
            <p:spPr>
              <a:xfrm>
                <a:off x="3873500" y="647700"/>
                <a:ext cx="1714500" cy="1155700"/>
              </a:xfrm>
              <a:prstGeom prst="wedgeRoundRectCallout">
                <a:avLst>
                  <a:gd name="adj1" fmla="val 74814"/>
                  <a:gd name="adj2" fmla="val 16784"/>
                  <a:gd name="adj3" fmla="val 16667"/>
                </a:avLst>
              </a:prstGeom>
              <a:solidFill>
                <a:schemeClr val="bg1"/>
              </a:solidFill>
              <a:ln w="57150">
                <a:solidFill>
                  <a:schemeClr val="accent1"/>
                </a:solid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FF03723D-7DF6-41A1-A7D5-3B7C5A9D572A}"/>
                  </a:ext>
                </a:extLst>
              </p:cNvPr>
              <p:cNvSpPr txBox="1"/>
              <p:nvPr/>
            </p:nvSpPr>
            <p:spPr>
              <a:xfrm>
                <a:off x="3968750" y="770059"/>
                <a:ext cx="1524000" cy="923330"/>
              </a:xfrm>
              <a:prstGeom prst="rect">
                <a:avLst/>
              </a:prstGeom>
              <a:noFill/>
            </p:spPr>
            <p:txBody>
              <a:bodyPr wrap="square" rtlCol="0">
                <a:spAutoFit/>
              </a:bodyPr>
              <a:lstStyle/>
              <a:p>
                <a:pPr algn="ctr"/>
                <a:r>
                  <a:rPr lang="en-US" dirty="0">
                    <a:latin typeface="+mj-lt"/>
                  </a:rPr>
                  <a:t>Include image </a:t>
                </a:r>
              </a:p>
              <a:p>
                <a:pPr algn="ctr"/>
                <a:r>
                  <a:rPr lang="en-US" dirty="0">
                    <a:latin typeface="+mj-lt"/>
                  </a:rPr>
                  <a:t>alt text</a:t>
                </a:r>
              </a:p>
            </p:txBody>
          </p:sp>
        </p:grpSp>
      </p:grpSp>
      <p:sp>
        <p:nvSpPr>
          <p:cNvPr id="4" name="TextBox 3">
            <a:extLst>
              <a:ext uri="{FF2B5EF4-FFF2-40B4-BE49-F238E27FC236}">
                <a16:creationId xmlns:a16="http://schemas.microsoft.com/office/drawing/2014/main" id="{69D8F0BA-5C1C-48B1-97F8-B578384E9F58}"/>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05</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9548165"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Accessible </a:t>
            </a:r>
          </a:p>
          <a:p>
            <a:r>
              <a:rPr lang="en-US" sz="8800" dirty="0">
                <a:solidFill>
                  <a:srgbClr val="404040"/>
                </a:solidFill>
                <a:latin typeface="+mj-lt"/>
                <a:ea typeface="Roboto Black" panose="02000000000000000000" pitchFamily="2" charset="0"/>
                <a:cs typeface="Heebo ExtraBold" pitchFamily="2" charset="-79"/>
              </a:rPr>
              <a:t>Visual Design</a:t>
            </a:r>
          </a:p>
        </p:txBody>
      </p:sp>
    </p:spTree>
    <p:custDataLst>
      <p:tags r:id="rId1"/>
    </p:custDataLst>
    <p:extLst>
      <p:ext uri="{BB962C8B-B14F-4D97-AF65-F5344CB8AC3E}">
        <p14:creationId xmlns:p14="http://schemas.microsoft.com/office/powerpoint/2010/main" val="197306225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7B48C6-001D-4CA2-A384-13E419FB030F}"/>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5: More Information</a:t>
            </a:r>
          </a:p>
        </p:txBody>
      </p:sp>
      <p:grpSp>
        <p:nvGrpSpPr>
          <p:cNvPr id="4" name="Group 3">
            <a:extLst>
              <a:ext uri="{FF2B5EF4-FFF2-40B4-BE49-F238E27FC236}">
                <a16:creationId xmlns:a16="http://schemas.microsoft.com/office/drawing/2014/main" id="{2327C454-C951-49B4-9CDD-13085FAE8FC5}"/>
              </a:ext>
              <a:ext uri="{C183D7F6-B498-43B3-948B-1728B52AA6E4}">
                <adec:decorative xmlns:adec="http://schemas.microsoft.com/office/drawing/2017/decorative" val="1"/>
              </a:ext>
            </a:extLst>
          </p:cNvPr>
          <p:cNvGrpSpPr/>
          <p:nvPr/>
        </p:nvGrpSpPr>
        <p:grpSpPr>
          <a:xfrm>
            <a:off x="0" y="749283"/>
            <a:ext cx="6096000" cy="5461017"/>
            <a:chOff x="0" y="749283"/>
            <a:chExt cx="6096000" cy="5461017"/>
          </a:xfrm>
        </p:grpSpPr>
        <p:pic>
          <p:nvPicPr>
            <p:cNvPr id="140" name="Picture 139" descr="A picture containing text, screenshot, indoor&#10;&#10;Description automatically generated">
              <a:extLst>
                <a:ext uri="{FF2B5EF4-FFF2-40B4-BE49-F238E27FC236}">
                  <a16:creationId xmlns:a16="http://schemas.microsoft.com/office/drawing/2014/main" id="{BAA3F33D-14EE-47CD-B543-269A38AE164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749283"/>
              <a:ext cx="6096000" cy="5461017"/>
            </a:xfrm>
            <a:prstGeom prst="rect">
              <a:avLst/>
            </a:prstGeom>
          </p:spPr>
        </p:pic>
        <p:grpSp>
          <p:nvGrpSpPr>
            <p:cNvPr id="2" name="Group 1">
              <a:extLst>
                <a:ext uri="{FF2B5EF4-FFF2-40B4-BE49-F238E27FC236}">
                  <a16:creationId xmlns:a16="http://schemas.microsoft.com/office/drawing/2014/main" id="{20D6E2F4-6AD4-4FF5-A789-0DED2BF55999}"/>
                </a:ext>
              </a:extLst>
            </p:cNvPr>
            <p:cNvGrpSpPr/>
            <p:nvPr/>
          </p:nvGrpSpPr>
          <p:grpSpPr>
            <a:xfrm>
              <a:off x="3327400" y="4114800"/>
              <a:ext cx="1714500" cy="1155700"/>
              <a:chOff x="3873500" y="647700"/>
              <a:chExt cx="1714500" cy="1155700"/>
            </a:xfrm>
          </p:grpSpPr>
          <p:sp>
            <p:nvSpPr>
              <p:cNvPr id="143" name="Speech Bubble: Rectangle with Corners Rounded 142">
                <a:extLst>
                  <a:ext uri="{FF2B5EF4-FFF2-40B4-BE49-F238E27FC236}">
                    <a16:creationId xmlns:a16="http://schemas.microsoft.com/office/drawing/2014/main" id="{5EF2D472-D5C6-4549-8073-AA5A679E635E}"/>
                  </a:ext>
                </a:extLst>
              </p:cNvPr>
              <p:cNvSpPr/>
              <p:nvPr/>
            </p:nvSpPr>
            <p:spPr>
              <a:xfrm>
                <a:off x="3873500" y="647700"/>
                <a:ext cx="1714500" cy="1155700"/>
              </a:xfrm>
              <a:prstGeom prst="wedgeRoundRectCallout">
                <a:avLst>
                  <a:gd name="adj1" fmla="val -80135"/>
                  <a:gd name="adj2" fmla="val 15485"/>
                  <a:gd name="adj3" fmla="val 16667"/>
                </a:avLst>
              </a:prstGeom>
              <a:solidFill>
                <a:schemeClr val="bg1"/>
              </a:solidFill>
              <a:ln w="57150">
                <a:solidFill>
                  <a:schemeClr val="accent1"/>
                </a:solid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27F7C7B2-23FE-449C-B5DA-2462F6598275}"/>
                  </a:ext>
                </a:extLst>
              </p:cNvPr>
              <p:cNvSpPr txBox="1"/>
              <p:nvPr/>
            </p:nvSpPr>
            <p:spPr>
              <a:xfrm>
                <a:off x="3968750" y="909935"/>
                <a:ext cx="1524000" cy="646331"/>
              </a:xfrm>
              <a:prstGeom prst="rect">
                <a:avLst/>
              </a:prstGeom>
              <a:noFill/>
            </p:spPr>
            <p:txBody>
              <a:bodyPr wrap="square" rtlCol="0">
                <a:spAutoFit/>
              </a:bodyPr>
              <a:lstStyle/>
              <a:p>
                <a:pPr algn="ctr"/>
                <a:r>
                  <a:rPr lang="en-US" dirty="0">
                    <a:latin typeface="+mj-lt"/>
                  </a:rPr>
                  <a:t>Use large </a:t>
                </a:r>
              </a:p>
              <a:p>
                <a:pPr algn="ctr"/>
                <a:r>
                  <a:rPr lang="en-US" dirty="0">
                    <a:latin typeface="+mj-lt"/>
                  </a:rPr>
                  <a:t>buttons</a:t>
                </a:r>
              </a:p>
            </p:txBody>
          </p:sp>
        </p:grpSp>
        <p:grpSp>
          <p:nvGrpSpPr>
            <p:cNvPr id="146" name="Group 145">
              <a:extLst>
                <a:ext uri="{FF2B5EF4-FFF2-40B4-BE49-F238E27FC236}">
                  <a16:creationId xmlns:a16="http://schemas.microsoft.com/office/drawing/2014/main" id="{8D95EAF5-F2AD-4AB6-92B6-77AE9410DF18}"/>
                </a:ext>
              </a:extLst>
            </p:cNvPr>
            <p:cNvGrpSpPr/>
            <p:nvPr/>
          </p:nvGrpSpPr>
          <p:grpSpPr>
            <a:xfrm>
              <a:off x="3327400" y="1709866"/>
              <a:ext cx="1714500" cy="1155700"/>
              <a:chOff x="3873500" y="1608283"/>
              <a:chExt cx="1714500" cy="1155700"/>
            </a:xfrm>
          </p:grpSpPr>
          <p:sp>
            <p:nvSpPr>
              <p:cNvPr id="279" name="Speech Bubble: Rectangle with Corners Rounded 278">
                <a:extLst>
                  <a:ext uri="{FF2B5EF4-FFF2-40B4-BE49-F238E27FC236}">
                    <a16:creationId xmlns:a16="http://schemas.microsoft.com/office/drawing/2014/main" id="{3F710D11-4C33-406D-A898-2BD6B63496BD}"/>
                  </a:ext>
                </a:extLst>
              </p:cNvPr>
              <p:cNvSpPr/>
              <p:nvPr/>
            </p:nvSpPr>
            <p:spPr>
              <a:xfrm>
                <a:off x="3873500" y="1608283"/>
                <a:ext cx="1714500" cy="1155700"/>
              </a:xfrm>
              <a:prstGeom prst="wedgeRoundRectCallout">
                <a:avLst>
                  <a:gd name="adj1" fmla="val -80135"/>
                  <a:gd name="adj2" fmla="val 17084"/>
                  <a:gd name="adj3" fmla="val 16667"/>
                </a:avLst>
              </a:prstGeom>
              <a:solidFill>
                <a:schemeClr val="bg1"/>
              </a:solidFill>
              <a:ln w="57150">
                <a:solidFill>
                  <a:schemeClr val="accent1"/>
                </a:solid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TextBox 279">
                <a:extLst>
                  <a:ext uri="{FF2B5EF4-FFF2-40B4-BE49-F238E27FC236}">
                    <a16:creationId xmlns:a16="http://schemas.microsoft.com/office/drawing/2014/main" id="{228A9137-57E7-4617-8D2C-9CC487098636}"/>
                  </a:ext>
                </a:extLst>
              </p:cNvPr>
              <p:cNvSpPr txBox="1"/>
              <p:nvPr/>
            </p:nvSpPr>
            <p:spPr>
              <a:xfrm>
                <a:off x="3968750" y="1733358"/>
                <a:ext cx="1524000" cy="923330"/>
              </a:xfrm>
              <a:prstGeom prst="rect">
                <a:avLst/>
              </a:prstGeom>
              <a:noFill/>
            </p:spPr>
            <p:txBody>
              <a:bodyPr wrap="square" rtlCol="0">
                <a:spAutoFit/>
              </a:bodyPr>
              <a:lstStyle/>
              <a:p>
                <a:pPr algn="ctr"/>
                <a:r>
                  <a:rPr lang="en-US" dirty="0">
                    <a:latin typeface="+mj-lt"/>
                  </a:rPr>
                  <a:t>Check for strong color contrast</a:t>
                </a:r>
              </a:p>
            </p:txBody>
          </p:sp>
        </p:grpSp>
      </p:grpSp>
      <p:sp>
        <p:nvSpPr>
          <p:cNvPr id="20" name="TextBox 19">
            <a:extLst>
              <a:ext uri="{FF2B5EF4-FFF2-40B4-BE49-F238E27FC236}">
                <a16:creationId xmlns:a16="http://schemas.microsoft.com/office/drawing/2014/main" id="{C3F9CAD3-83E1-49F5-B644-D03784F7372C}"/>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21" name="Graphic 20">
            <a:extLst>
              <a:ext uri="{FF2B5EF4-FFF2-40B4-BE49-F238E27FC236}">
                <a16:creationId xmlns:a16="http://schemas.microsoft.com/office/drawing/2014/main" id="{53C93246-8DC0-45C7-8AB1-B0B603FDECE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22" name="TextBox 21">
            <a:extLst>
              <a:ext uri="{FF2B5EF4-FFF2-40B4-BE49-F238E27FC236}">
                <a16:creationId xmlns:a16="http://schemas.microsoft.com/office/drawing/2014/main" id="{0ED4ABF0-D8B9-486E-B1A4-0E49B40BE0BB}"/>
              </a:ext>
            </a:extLst>
          </p:cNvPr>
          <p:cNvSpPr txBox="1"/>
          <p:nvPr/>
        </p:nvSpPr>
        <p:spPr>
          <a:xfrm>
            <a:off x="7134578" y="1890328"/>
            <a:ext cx="4752622" cy="769441"/>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Include alt text</a:t>
            </a:r>
            <a:endParaRPr lang="en-US" sz="4400" dirty="0">
              <a:latin typeface="+mj-lt"/>
              <a:cs typeface="Heebo Light" pitchFamily="2" charset="-79"/>
            </a:endParaRPr>
          </a:p>
        </p:txBody>
      </p:sp>
      <p:pic>
        <p:nvPicPr>
          <p:cNvPr id="24" name="Graphic 23">
            <a:extLst>
              <a:ext uri="{FF2B5EF4-FFF2-40B4-BE49-F238E27FC236}">
                <a16:creationId xmlns:a16="http://schemas.microsoft.com/office/drawing/2014/main" id="{10E98728-3A11-41C1-AC83-6E1730D3603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2753858"/>
            <a:ext cx="914400" cy="914400"/>
          </a:xfrm>
          <a:prstGeom prst="rect">
            <a:avLst/>
          </a:prstGeom>
        </p:spPr>
      </p:pic>
      <p:sp>
        <p:nvSpPr>
          <p:cNvPr id="23" name="TextBox 22">
            <a:extLst>
              <a:ext uri="{FF2B5EF4-FFF2-40B4-BE49-F238E27FC236}">
                <a16:creationId xmlns:a16="http://schemas.microsoft.com/office/drawing/2014/main" id="{5401A5F3-5DB0-4A66-BAF7-12BDE6B3243F}"/>
              </a:ext>
            </a:extLst>
          </p:cNvPr>
          <p:cNvSpPr txBox="1"/>
          <p:nvPr/>
        </p:nvSpPr>
        <p:spPr>
          <a:xfrm>
            <a:off x="7134578" y="2864192"/>
            <a:ext cx="4752622" cy="1446550"/>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Check color contrast</a:t>
            </a:r>
            <a:endParaRPr lang="en-US" sz="3600" b="0" dirty="0">
              <a:effectLst/>
              <a:latin typeface="+mj-lt"/>
              <a:cs typeface="Heebo Light" pitchFamily="2" charset="-79"/>
            </a:endParaRPr>
          </a:p>
        </p:txBody>
      </p:sp>
      <p:pic>
        <p:nvPicPr>
          <p:cNvPr id="26" name="Graphic 25">
            <a:extLst>
              <a:ext uri="{FF2B5EF4-FFF2-40B4-BE49-F238E27FC236}">
                <a16:creationId xmlns:a16="http://schemas.microsoft.com/office/drawing/2014/main" id="{5219F2B5-79E5-4D3C-8B6E-1B8F690D08C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4324899"/>
            <a:ext cx="914400" cy="914400"/>
          </a:xfrm>
          <a:prstGeom prst="rect">
            <a:avLst/>
          </a:prstGeom>
        </p:spPr>
      </p:pic>
      <p:sp>
        <p:nvSpPr>
          <p:cNvPr id="25" name="TextBox 24">
            <a:extLst>
              <a:ext uri="{FF2B5EF4-FFF2-40B4-BE49-F238E27FC236}">
                <a16:creationId xmlns:a16="http://schemas.microsoft.com/office/drawing/2014/main" id="{15B62145-2066-48D5-9B03-1917298C2DF3}"/>
              </a:ext>
            </a:extLst>
          </p:cNvPr>
          <p:cNvSpPr txBox="1"/>
          <p:nvPr/>
        </p:nvSpPr>
        <p:spPr>
          <a:xfrm>
            <a:off x="7134578" y="4435233"/>
            <a:ext cx="4752622" cy="1446550"/>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Set minimum sizes</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165484907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B902E-8497-4A8D-BEDC-965B33C23323}"/>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6: 3D Images and Models</a:t>
            </a:r>
          </a:p>
        </p:txBody>
      </p:sp>
      <p:pic>
        <p:nvPicPr>
          <p:cNvPr id="7" name="Picture 6" descr="5 copies of a 3D butterfly model, all turned at different angles and adjusted to different sizes.">
            <a:extLst>
              <a:ext uri="{FF2B5EF4-FFF2-40B4-BE49-F238E27FC236}">
                <a16:creationId xmlns:a16="http://schemas.microsoft.com/office/drawing/2014/main" id="{4AAD0671-A235-446E-8E27-E47C2257D5B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
            <a:ext cx="12192000" cy="6858000"/>
          </a:xfrm>
          <a:prstGeom prst="rect">
            <a:avLst/>
          </a:prstGeom>
        </p:spPr>
      </p:pic>
      <p:sp>
        <p:nvSpPr>
          <p:cNvPr id="4" name="TextBox 3">
            <a:extLst>
              <a:ext uri="{FF2B5EF4-FFF2-40B4-BE49-F238E27FC236}">
                <a16:creationId xmlns:a16="http://schemas.microsoft.com/office/drawing/2014/main" id="{68FE3C16-ADF6-4A67-B5AC-9C54F1AB65AA}"/>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06</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9548165"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3D</a:t>
            </a:r>
            <a:r>
              <a:rPr lang="en-US" sz="8800" spc="-786" dirty="0">
                <a:solidFill>
                  <a:srgbClr val="404040"/>
                </a:solidFill>
                <a:latin typeface="+mj-lt"/>
                <a:ea typeface="Roboto Black" panose="02000000000000000000" pitchFamily="2" charset="0"/>
                <a:cs typeface="Heebo ExtraBold" pitchFamily="2" charset="-79"/>
              </a:rPr>
              <a:t> </a:t>
            </a:r>
            <a:r>
              <a:rPr lang="en-US" sz="8800" dirty="0">
                <a:solidFill>
                  <a:srgbClr val="404040"/>
                </a:solidFill>
                <a:latin typeface="+mj-lt"/>
                <a:ea typeface="Roboto Black" panose="02000000000000000000" pitchFamily="2" charset="0"/>
                <a:cs typeface="Heebo ExtraBold" pitchFamily="2" charset="-79"/>
              </a:rPr>
              <a:t>Images</a:t>
            </a:r>
          </a:p>
          <a:p>
            <a:r>
              <a:rPr lang="en-US" sz="8800" dirty="0">
                <a:solidFill>
                  <a:srgbClr val="404040"/>
                </a:solidFill>
                <a:latin typeface="+mj-lt"/>
                <a:ea typeface="Roboto Black" panose="02000000000000000000" pitchFamily="2" charset="0"/>
                <a:cs typeface="Heebo ExtraBold" pitchFamily="2" charset="-79"/>
              </a:rPr>
              <a:t>&amp; Models</a:t>
            </a:r>
          </a:p>
        </p:txBody>
      </p:sp>
    </p:spTree>
    <p:custDataLst>
      <p:tags r:id="rId1"/>
    </p:custDataLst>
    <p:extLst>
      <p:ext uri="{BB962C8B-B14F-4D97-AF65-F5344CB8AC3E}">
        <p14:creationId xmlns:p14="http://schemas.microsoft.com/office/powerpoint/2010/main" val="2835923518"/>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A687B-23B1-4D2E-8251-229FC263DC2E}"/>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6: More Information</a:t>
            </a:r>
          </a:p>
        </p:txBody>
      </p:sp>
      <p:pic>
        <p:nvPicPr>
          <p:cNvPr id="41" name="Picture 40">
            <a:extLst>
              <a:ext uri="{FF2B5EF4-FFF2-40B4-BE49-F238E27FC236}">
                <a16:creationId xmlns:a16="http://schemas.microsoft.com/office/drawing/2014/main" id="{F750F757-2831-40B3-BEBC-67049CDCB48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
            <a:ext cx="6096000" cy="6858000"/>
          </a:xfrm>
          <a:prstGeom prst="rect">
            <a:avLst/>
          </a:prstGeom>
        </p:spPr>
      </p:pic>
      <p:sp>
        <p:nvSpPr>
          <p:cNvPr id="13" name="TextBox 12">
            <a:extLst>
              <a:ext uri="{FF2B5EF4-FFF2-40B4-BE49-F238E27FC236}">
                <a16:creationId xmlns:a16="http://schemas.microsoft.com/office/drawing/2014/main" id="{00249BBF-CD24-4ADA-A483-A4FC54E8E9A6}"/>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14" name="Graphic 13">
            <a:extLst>
              <a:ext uri="{FF2B5EF4-FFF2-40B4-BE49-F238E27FC236}">
                <a16:creationId xmlns:a16="http://schemas.microsoft.com/office/drawing/2014/main" id="{978D9F6A-3484-47E8-8B27-08C668AFB7D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16" name="TextBox 15">
            <a:extLst>
              <a:ext uri="{FF2B5EF4-FFF2-40B4-BE49-F238E27FC236}">
                <a16:creationId xmlns:a16="http://schemas.microsoft.com/office/drawing/2014/main" id="{F1EA0237-12D8-406F-8D80-3F9D5F0E9E19}"/>
              </a:ext>
            </a:extLst>
          </p:cNvPr>
          <p:cNvSpPr txBox="1"/>
          <p:nvPr/>
        </p:nvSpPr>
        <p:spPr>
          <a:xfrm>
            <a:off x="7134578" y="1890328"/>
            <a:ext cx="4752622" cy="1446550"/>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Try s</a:t>
            </a:r>
            <a:r>
              <a:rPr lang="en-US" sz="4400" b="0" dirty="0">
                <a:effectLst/>
                <a:latin typeface="+mj-lt"/>
                <a:cs typeface="Heebo Light" pitchFamily="2" charset="-79"/>
              </a:rPr>
              <a:t>tock image options</a:t>
            </a:r>
            <a:endParaRPr lang="en-US" sz="4400" dirty="0">
              <a:latin typeface="+mj-lt"/>
              <a:cs typeface="Heebo Light" pitchFamily="2" charset="-79"/>
            </a:endParaRPr>
          </a:p>
        </p:txBody>
      </p:sp>
      <p:pic>
        <p:nvPicPr>
          <p:cNvPr id="19" name="Graphic 18">
            <a:extLst>
              <a:ext uri="{FF2B5EF4-FFF2-40B4-BE49-F238E27FC236}">
                <a16:creationId xmlns:a16="http://schemas.microsoft.com/office/drawing/2014/main" id="{95C46443-4F97-4C3A-87C2-E9E91E126D4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3375317"/>
            <a:ext cx="914400" cy="914400"/>
          </a:xfrm>
          <a:prstGeom prst="rect">
            <a:avLst/>
          </a:prstGeom>
        </p:spPr>
      </p:pic>
      <p:sp>
        <p:nvSpPr>
          <p:cNvPr id="18" name="TextBox 17">
            <a:extLst>
              <a:ext uri="{FF2B5EF4-FFF2-40B4-BE49-F238E27FC236}">
                <a16:creationId xmlns:a16="http://schemas.microsoft.com/office/drawing/2014/main" id="{B24E0274-E446-406E-AE36-B8E2B6F00084}"/>
              </a:ext>
            </a:extLst>
          </p:cNvPr>
          <p:cNvSpPr txBox="1"/>
          <p:nvPr/>
        </p:nvSpPr>
        <p:spPr>
          <a:xfrm>
            <a:off x="7134578" y="3485651"/>
            <a:ext cx="4752622" cy="769441"/>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Create your own</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412615628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B3460-0777-430E-9E62-FC0390BACA4C}"/>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7: Light and Dark Mode</a:t>
            </a:r>
          </a:p>
        </p:txBody>
      </p:sp>
      <p:grpSp>
        <p:nvGrpSpPr>
          <p:cNvPr id="6" name="Group 5" descr="A simplified video viewing interface, with a horizontal split. The top section is in light mode, featuring pale colors and black outlines. The bottom section is the same interface but in dark mode, featuring dark colors and white outlines.">
            <a:extLst>
              <a:ext uri="{FF2B5EF4-FFF2-40B4-BE49-F238E27FC236}">
                <a16:creationId xmlns:a16="http://schemas.microsoft.com/office/drawing/2014/main" id="{5B5CCAAD-DEDF-4B32-A250-57C50D657700}"/>
              </a:ext>
            </a:extLst>
          </p:cNvPr>
          <p:cNvGrpSpPr/>
          <p:nvPr/>
        </p:nvGrpSpPr>
        <p:grpSpPr>
          <a:xfrm>
            <a:off x="0" y="-8"/>
            <a:ext cx="12192000" cy="6858008"/>
            <a:chOff x="0" y="-8"/>
            <a:chExt cx="12192000" cy="6858008"/>
          </a:xfrm>
        </p:grpSpPr>
        <p:pic>
          <p:nvPicPr>
            <p:cNvPr id="7" name="Picture 6" descr="A picture containing logo&#10;&#10;Description automatically generated">
              <a:extLst>
                <a:ext uri="{FF2B5EF4-FFF2-40B4-BE49-F238E27FC236}">
                  <a16:creationId xmlns:a16="http://schemas.microsoft.com/office/drawing/2014/main" id="{02762B7F-031E-4098-9F0F-D6661AEA59AC}"/>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8"/>
              <a:ext cx="12191998" cy="6858008"/>
            </a:xfrm>
            <a:prstGeom prst="rect">
              <a:avLst/>
            </a:prstGeom>
          </p:spPr>
        </p:pic>
        <p:pic>
          <p:nvPicPr>
            <p:cNvPr id="5" name="Picture 4" descr="A picture containing graphical user interface&#10;&#10;Description automatically generated">
              <a:extLst>
                <a:ext uri="{FF2B5EF4-FFF2-40B4-BE49-F238E27FC236}">
                  <a16:creationId xmlns:a16="http://schemas.microsoft.com/office/drawing/2014/main" id="{F4C8FE90-1A21-43B4-B151-E2A0B4E0C680}"/>
                </a:ext>
              </a:extLst>
            </p:cNvPr>
            <p:cNvPicPr>
              <a:picLocks noChangeAspect="1"/>
            </p:cNvPicPr>
            <p:nvPr/>
          </p:nvPicPr>
          <p:blipFill rotWithShape="1">
            <a:blip r:embed="rId5">
              <a:extLst>
                <a:ext uri="{28A0092B-C50C-407E-A947-70E740481C1C}">
                  <a14:useLocalDpi xmlns:a14="http://schemas.microsoft.com/office/drawing/2010/main" val="0"/>
                </a:ext>
              </a:extLst>
            </a:blip>
            <a:srcRect/>
            <a:stretch/>
          </p:blipFill>
          <p:spPr>
            <a:xfrm>
              <a:off x="2" y="1"/>
              <a:ext cx="12191998" cy="4825996"/>
            </a:xfrm>
            <a:prstGeom prst="rect">
              <a:avLst/>
            </a:prstGeom>
          </p:spPr>
        </p:pic>
      </p:grpSp>
      <p:sp>
        <p:nvSpPr>
          <p:cNvPr id="4" name="TextBox 3">
            <a:extLst>
              <a:ext uri="{FF2B5EF4-FFF2-40B4-BE49-F238E27FC236}">
                <a16:creationId xmlns:a16="http://schemas.microsoft.com/office/drawing/2014/main" id="{89DCF359-C75F-48B0-BE35-A920607B02E0}"/>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07</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9548165"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Light &amp;</a:t>
            </a:r>
          </a:p>
          <a:p>
            <a:r>
              <a:rPr lang="en-US" sz="8800" spc="39" dirty="0">
                <a:solidFill>
                  <a:srgbClr val="FFFFFF"/>
                </a:solidFill>
                <a:latin typeface="+mj-lt"/>
                <a:ea typeface="Roboto Black" panose="02000000000000000000" pitchFamily="2" charset="0"/>
                <a:cs typeface="Heebo ExtraBold" pitchFamily="2" charset="-79"/>
              </a:rPr>
              <a:t>D</a:t>
            </a:r>
            <a:r>
              <a:rPr lang="en-US" sz="8800" dirty="0">
                <a:solidFill>
                  <a:srgbClr val="FFFFFF"/>
                </a:solidFill>
                <a:latin typeface="+mj-lt"/>
                <a:ea typeface="Roboto Black" panose="02000000000000000000" pitchFamily="2" charset="0"/>
                <a:cs typeface="Heebo ExtraBold" pitchFamily="2" charset="-79"/>
              </a:rPr>
              <a:t>ark Mode</a:t>
            </a:r>
          </a:p>
        </p:txBody>
      </p:sp>
    </p:spTree>
    <p:custDataLst>
      <p:tags r:id="rId1"/>
    </p:custDataLst>
    <p:extLst>
      <p:ext uri="{BB962C8B-B14F-4D97-AF65-F5344CB8AC3E}">
        <p14:creationId xmlns:p14="http://schemas.microsoft.com/office/powerpoint/2010/main" val="288207657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7E20-DEA4-4CB5-964C-7D9E0C44F2D6}"/>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7: More Information</a:t>
            </a:r>
          </a:p>
        </p:txBody>
      </p:sp>
      <p:pic>
        <p:nvPicPr>
          <p:cNvPr id="13" name="Picture 12">
            <a:extLst>
              <a:ext uri="{FF2B5EF4-FFF2-40B4-BE49-F238E27FC236}">
                <a16:creationId xmlns:a16="http://schemas.microsoft.com/office/drawing/2014/main" id="{66FDCAAA-CDC7-4D71-9EAA-D9615913B7E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8"/>
            <a:ext cx="6096010" cy="6858008"/>
          </a:xfrm>
          <a:prstGeom prst="rect">
            <a:avLst/>
          </a:prstGeom>
        </p:spPr>
      </p:pic>
      <p:sp>
        <p:nvSpPr>
          <p:cNvPr id="14" name="TextBox 13">
            <a:extLst>
              <a:ext uri="{FF2B5EF4-FFF2-40B4-BE49-F238E27FC236}">
                <a16:creationId xmlns:a16="http://schemas.microsoft.com/office/drawing/2014/main" id="{CBA3F4D9-BA3F-4B6B-867D-EB18E2BE43F3}"/>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15" name="Graphic 14">
            <a:extLst>
              <a:ext uri="{FF2B5EF4-FFF2-40B4-BE49-F238E27FC236}">
                <a16:creationId xmlns:a16="http://schemas.microsoft.com/office/drawing/2014/main" id="{1A3D901D-B0D7-4F6B-9627-068B4CA37570}"/>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16" name="TextBox 15">
            <a:extLst>
              <a:ext uri="{FF2B5EF4-FFF2-40B4-BE49-F238E27FC236}">
                <a16:creationId xmlns:a16="http://schemas.microsoft.com/office/drawing/2014/main" id="{3B165493-7531-4E26-9952-90C7733A4E05}"/>
              </a:ext>
            </a:extLst>
          </p:cNvPr>
          <p:cNvSpPr txBox="1"/>
          <p:nvPr/>
        </p:nvSpPr>
        <p:spPr>
          <a:xfrm>
            <a:off x="7134578" y="1890328"/>
            <a:ext cx="4752622" cy="1446550"/>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Experiment with colors</a:t>
            </a:r>
            <a:endParaRPr lang="en-US" sz="4400" dirty="0">
              <a:latin typeface="+mj-lt"/>
              <a:cs typeface="Heebo Light" pitchFamily="2" charset="-79"/>
            </a:endParaRPr>
          </a:p>
        </p:txBody>
      </p:sp>
      <p:pic>
        <p:nvPicPr>
          <p:cNvPr id="18" name="Graphic 17">
            <a:extLst>
              <a:ext uri="{FF2B5EF4-FFF2-40B4-BE49-F238E27FC236}">
                <a16:creationId xmlns:a16="http://schemas.microsoft.com/office/drawing/2014/main" id="{77560447-9577-4B9B-AF7F-DA5E94F59D6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3329597"/>
            <a:ext cx="914400" cy="914400"/>
          </a:xfrm>
          <a:prstGeom prst="rect">
            <a:avLst/>
          </a:prstGeom>
        </p:spPr>
      </p:pic>
      <p:sp>
        <p:nvSpPr>
          <p:cNvPr id="17" name="TextBox 16">
            <a:extLst>
              <a:ext uri="{FF2B5EF4-FFF2-40B4-BE49-F238E27FC236}">
                <a16:creationId xmlns:a16="http://schemas.microsoft.com/office/drawing/2014/main" id="{40EFE78A-3683-46AD-B369-86A767B8EDA2}"/>
              </a:ext>
            </a:extLst>
          </p:cNvPr>
          <p:cNvSpPr txBox="1"/>
          <p:nvPr/>
        </p:nvSpPr>
        <p:spPr>
          <a:xfrm>
            <a:off x="7134578" y="3439931"/>
            <a:ext cx="4752622" cy="2123658"/>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Offer both Dark and Light Mode options</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73083945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85191-2AA5-4AF1-9D11-10C2E983C4C7}"/>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8: Grayscale With a Pop</a:t>
            </a:r>
          </a:p>
        </p:txBody>
      </p:sp>
      <p:pic>
        <p:nvPicPr>
          <p:cNvPr id="16" name="Picture 15" descr="A laptop, tablet, and smartphone with paper and a pencil spread around them. The image is predominantly colored in shared of gray, but a start button on the tablet screen, some of the papers, and the pencil are all in orange.">
            <a:extLst>
              <a:ext uri="{FF2B5EF4-FFF2-40B4-BE49-F238E27FC236}">
                <a16:creationId xmlns:a16="http://schemas.microsoft.com/office/drawing/2014/main" id="{963B014D-B507-4F4C-B3DD-255DF258786B}"/>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7662584" y="675795"/>
            <a:ext cx="4529416" cy="6182205"/>
          </a:xfrm>
          <a:prstGeom prst="rect">
            <a:avLst/>
          </a:prstGeom>
        </p:spPr>
      </p:pic>
      <p:sp>
        <p:nvSpPr>
          <p:cNvPr id="4" name="TextBox 3">
            <a:extLst>
              <a:ext uri="{FF2B5EF4-FFF2-40B4-BE49-F238E27FC236}">
                <a16:creationId xmlns:a16="http://schemas.microsoft.com/office/drawing/2014/main" id="{01F07BCC-672B-4011-8FCD-3A5B4DEB096A}"/>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08</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9548165"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Grayscale</a:t>
            </a:r>
          </a:p>
          <a:p>
            <a:r>
              <a:rPr lang="en-US" sz="8800" dirty="0">
                <a:solidFill>
                  <a:srgbClr val="404040"/>
                </a:solidFill>
                <a:latin typeface="+mj-lt"/>
                <a:ea typeface="Roboto Black" panose="02000000000000000000" pitchFamily="2" charset="0"/>
                <a:cs typeface="Heebo ExtraBold" pitchFamily="2" charset="-79"/>
              </a:rPr>
              <a:t>with</a:t>
            </a:r>
            <a:r>
              <a:rPr lang="en-US" sz="8800" spc="-511" dirty="0">
                <a:solidFill>
                  <a:srgbClr val="404040"/>
                </a:solidFill>
                <a:latin typeface="+mj-lt"/>
                <a:ea typeface="Roboto Black" panose="02000000000000000000" pitchFamily="2" charset="0"/>
                <a:cs typeface="Heebo ExtraBold" pitchFamily="2" charset="-79"/>
              </a:rPr>
              <a:t> </a:t>
            </a:r>
            <a:r>
              <a:rPr lang="en-US" sz="8800" dirty="0">
                <a:solidFill>
                  <a:srgbClr val="404040"/>
                </a:solidFill>
                <a:latin typeface="+mj-lt"/>
                <a:ea typeface="Roboto Black" panose="02000000000000000000" pitchFamily="2" charset="0"/>
                <a:cs typeface="Heebo ExtraBold" pitchFamily="2" charset="-79"/>
              </a:rPr>
              <a:t>a</a:t>
            </a:r>
            <a:r>
              <a:rPr lang="en-US" sz="8800" spc="-118" dirty="0">
                <a:solidFill>
                  <a:srgbClr val="404040"/>
                </a:solidFill>
                <a:latin typeface="+mj-lt"/>
                <a:ea typeface="Roboto Black" panose="02000000000000000000" pitchFamily="2" charset="0"/>
                <a:cs typeface="Heebo ExtraBold" pitchFamily="2" charset="-79"/>
              </a:rPr>
              <a:t> </a:t>
            </a:r>
            <a:r>
              <a:rPr lang="en-US" sz="8800" dirty="0">
                <a:solidFill>
                  <a:schemeClr val="accent1"/>
                </a:solidFill>
                <a:latin typeface="+mj-lt"/>
                <a:ea typeface="Roboto Black" panose="02000000000000000000" pitchFamily="2" charset="0"/>
                <a:cs typeface="Heebo ExtraBold" pitchFamily="2" charset="-79"/>
              </a:rPr>
              <a:t>Pop</a:t>
            </a:r>
          </a:p>
        </p:txBody>
      </p:sp>
    </p:spTree>
    <p:custDataLst>
      <p:tags r:id="rId1"/>
    </p:custDataLst>
    <p:extLst>
      <p:ext uri="{BB962C8B-B14F-4D97-AF65-F5344CB8AC3E}">
        <p14:creationId xmlns:p14="http://schemas.microsoft.com/office/powerpoint/2010/main" val="1378141782"/>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D49FB-DDA7-42E0-AAE8-F616D58F614C}"/>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8: More Information</a:t>
            </a:r>
          </a:p>
        </p:txBody>
      </p:sp>
      <p:pic>
        <p:nvPicPr>
          <p:cNvPr id="137" name="Picture 136">
            <a:extLst>
              <a:ext uri="{FF2B5EF4-FFF2-40B4-BE49-F238E27FC236}">
                <a16:creationId xmlns:a16="http://schemas.microsoft.com/office/drawing/2014/main" id="{12E0B2F4-76B8-4E82-8D4A-B03C740FB7F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675795"/>
            <a:ext cx="4221412" cy="6182205"/>
          </a:xfrm>
          <a:prstGeom prst="rect">
            <a:avLst/>
          </a:prstGeom>
        </p:spPr>
      </p:pic>
      <p:sp>
        <p:nvSpPr>
          <p:cNvPr id="17" name="TextBox 16">
            <a:extLst>
              <a:ext uri="{FF2B5EF4-FFF2-40B4-BE49-F238E27FC236}">
                <a16:creationId xmlns:a16="http://schemas.microsoft.com/office/drawing/2014/main" id="{6E0F24A2-13BE-4332-B404-CADCCB4A1755}"/>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7" name="Graphic 6">
            <a:extLst>
              <a:ext uri="{FF2B5EF4-FFF2-40B4-BE49-F238E27FC236}">
                <a16:creationId xmlns:a16="http://schemas.microsoft.com/office/drawing/2014/main" id="{BC2AE832-8E6D-48B9-B28F-11062123B7B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8" name="TextBox 7">
            <a:extLst>
              <a:ext uri="{FF2B5EF4-FFF2-40B4-BE49-F238E27FC236}">
                <a16:creationId xmlns:a16="http://schemas.microsoft.com/office/drawing/2014/main" id="{1C2E5985-E145-4F19-AFF3-5C17F249C8BB}"/>
              </a:ext>
            </a:extLst>
          </p:cNvPr>
          <p:cNvSpPr txBox="1"/>
          <p:nvPr/>
        </p:nvSpPr>
        <p:spPr>
          <a:xfrm>
            <a:off x="7134578" y="1890328"/>
            <a:ext cx="4645942" cy="2123658"/>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Choose shades with sufficient contrast</a:t>
            </a:r>
            <a:endParaRPr lang="en-US" sz="4400" dirty="0">
              <a:latin typeface="+mj-lt"/>
              <a:cs typeface="Heebo Light" pitchFamily="2" charset="-79"/>
            </a:endParaRPr>
          </a:p>
        </p:txBody>
      </p:sp>
      <p:pic>
        <p:nvPicPr>
          <p:cNvPr id="9" name="Graphic 8">
            <a:extLst>
              <a:ext uri="{FF2B5EF4-FFF2-40B4-BE49-F238E27FC236}">
                <a16:creationId xmlns:a16="http://schemas.microsoft.com/office/drawing/2014/main" id="{07F4497D-8BED-414F-95F7-D01147FFBB1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4152557"/>
            <a:ext cx="914400" cy="914400"/>
          </a:xfrm>
          <a:prstGeom prst="rect">
            <a:avLst/>
          </a:prstGeom>
        </p:spPr>
      </p:pic>
      <p:sp>
        <p:nvSpPr>
          <p:cNvPr id="10" name="TextBox 9">
            <a:extLst>
              <a:ext uri="{FF2B5EF4-FFF2-40B4-BE49-F238E27FC236}">
                <a16:creationId xmlns:a16="http://schemas.microsoft.com/office/drawing/2014/main" id="{CB95BF4A-513E-4D97-AB57-DAD5B8CA598C}"/>
              </a:ext>
            </a:extLst>
          </p:cNvPr>
          <p:cNvSpPr txBox="1"/>
          <p:nvPr/>
        </p:nvSpPr>
        <p:spPr>
          <a:xfrm>
            <a:off x="7134578" y="4262891"/>
            <a:ext cx="4752622" cy="2123658"/>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Experiment to find the right color balance</a:t>
            </a:r>
            <a:endParaRPr lang="en-US" sz="4400" dirty="0">
              <a:latin typeface="+mj-lt"/>
              <a:cs typeface="Heebo Light" pitchFamily="2" charset="-79"/>
            </a:endParaRPr>
          </a:p>
        </p:txBody>
      </p:sp>
    </p:spTree>
    <p:custDataLst>
      <p:tags r:id="rId1"/>
    </p:custDataLst>
    <p:extLst>
      <p:ext uri="{BB962C8B-B14F-4D97-AF65-F5344CB8AC3E}">
        <p14:creationId xmlns:p14="http://schemas.microsoft.com/office/powerpoint/2010/main" val="503198677"/>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1F59C-388D-418B-91E2-4C34D800613C}"/>
              </a:ext>
              <a:ext uri="{C183D7F6-B498-43B3-948B-1728B52AA6E4}">
                <adec:decorative xmlns:adec="http://schemas.microsoft.com/office/drawing/2017/decorative" val="0"/>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Why does exploring trends matter</a:t>
            </a:r>
          </a:p>
        </p:txBody>
      </p:sp>
      <p:sp>
        <p:nvSpPr>
          <p:cNvPr id="17" name="Freeform: Shape 16">
            <a:extLst>
              <a:ext uri="{FF2B5EF4-FFF2-40B4-BE49-F238E27FC236}">
                <a16:creationId xmlns:a16="http://schemas.microsoft.com/office/drawing/2014/main" id="{7CED22EF-631A-41C0-9999-F1E948A75A31}"/>
              </a:ext>
              <a:ext uri="{C183D7F6-B498-43B3-948B-1728B52AA6E4}">
                <adec:decorative xmlns:adec="http://schemas.microsoft.com/office/drawing/2017/decorative" val="1"/>
              </a:ext>
            </a:extLst>
          </p:cNvPr>
          <p:cNvSpPr/>
          <p:nvPr/>
        </p:nvSpPr>
        <p:spPr>
          <a:xfrm>
            <a:off x="8618212" y="1854200"/>
            <a:ext cx="3573789" cy="4318000"/>
          </a:xfrm>
          <a:custGeom>
            <a:avLst/>
            <a:gdLst>
              <a:gd name="connsiteX0" fmla="*/ 1682152 w 3573789"/>
              <a:gd name="connsiteY0" fmla="*/ 0 h 6858000"/>
              <a:gd name="connsiteX1" fmla="*/ 3573789 w 3573789"/>
              <a:gd name="connsiteY1" fmla="*/ 0 h 6858000"/>
              <a:gd name="connsiteX2" fmla="*/ 3573789 w 3573789"/>
              <a:gd name="connsiteY2" fmla="*/ 6858000 h 6858000"/>
              <a:gd name="connsiteX3" fmla="*/ 0 w 357378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73789" h="6858000">
                <a:moveTo>
                  <a:pt x="1682152" y="0"/>
                </a:moveTo>
                <a:lnTo>
                  <a:pt x="3573789" y="0"/>
                </a:lnTo>
                <a:lnTo>
                  <a:pt x="3573789" y="6858000"/>
                </a:lnTo>
                <a:lnTo>
                  <a:pt x="0" y="6858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extBox 17">
            <a:extLst>
              <a:ext uri="{FF2B5EF4-FFF2-40B4-BE49-F238E27FC236}">
                <a16:creationId xmlns:a16="http://schemas.microsoft.com/office/drawing/2014/main" id="{ECF6B24E-A7BD-4731-9404-24BB88369379}"/>
              </a:ext>
            </a:extLst>
          </p:cNvPr>
          <p:cNvSpPr txBox="1"/>
          <p:nvPr/>
        </p:nvSpPr>
        <p:spPr>
          <a:xfrm>
            <a:off x="491185" y="1271962"/>
            <a:ext cx="6633515" cy="1446550"/>
          </a:xfrm>
          <a:prstGeom prst="rect">
            <a:avLst/>
          </a:prstGeom>
          <a:noFill/>
        </p:spPr>
        <p:txBody>
          <a:bodyPr wrap="square" anchor="t">
            <a:spAutoFit/>
          </a:bodyPr>
          <a:lstStyle/>
          <a:p>
            <a:r>
              <a:rPr lang="en-US" sz="8800" dirty="0">
                <a:solidFill>
                  <a:srgbClr val="404040"/>
                </a:solidFill>
                <a:ea typeface="Roboto Black" panose="02000000000000000000" pitchFamily="2" charset="0"/>
                <a:cs typeface="Heebo Light" pitchFamily="2" charset="-79"/>
              </a:rPr>
              <a:t>Why does</a:t>
            </a:r>
          </a:p>
        </p:txBody>
      </p:sp>
      <p:grpSp>
        <p:nvGrpSpPr>
          <p:cNvPr id="19" name="Group 18">
            <a:extLst>
              <a:ext uri="{FF2B5EF4-FFF2-40B4-BE49-F238E27FC236}">
                <a16:creationId xmlns:a16="http://schemas.microsoft.com/office/drawing/2014/main" id="{94058820-3FA9-44A7-A1AC-0976941AE065}"/>
              </a:ext>
              <a:ext uri="{C183D7F6-B498-43B3-948B-1728B52AA6E4}">
                <adec:decorative xmlns:adec="http://schemas.microsoft.com/office/drawing/2017/decorative" val="1"/>
              </a:ext>
            </a:extLst>
          </p:cNvPr>
          <p:cNvGrpSpPr/>
          <p:nvPr/>
        </p:nvGrpSpPr>
        <p:grpSpPr>
          <a:xfrm rot="10800000">
            <a:off x="4290023" y="4064981"/>
            <a:ext cx="3971327" cy="1446549"/>
            <a:chOff x="11898" y="4189879"/>
            <a:chExt cx="5541545" cy="2018498"/>
          </a:xfrm>
        </p:grpSpPr>
        <p:pic>
          <p:nvPicPr>
            <p:cNvPr id="20" name="Graphic 19" descr="Caret Right with solid fill">
              <a:extLst>
                <a:ext uri="{FF2B5EF4-FFF2-40B4-BE49-F238E27FC236}">
                  <a16:creationId xmlns:a16="http://schemas.microsoft.com/office/drawing/2014/main" id="{61A2B041-80AD-4DB2-AB32-231FCD29354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1650" y="4189879"/>
              <a:ext cx="2018498" cy="2018498"/>
            </a:xfrm>
            <a:prstGeom prst="rect">
              <a:avLst/>
            </a:prstGeom>
          </p:spPr>
        </p:pic>
        <p:pic>
          <p:nvPicPr>
            <p:cNvPr id="21" name="Graphic 20" descr="Caret Right outline">
              <a:extLst>
                <a:ext uri="{FF2B5EF4-FFF2-40B4-BE49-F238E27FC236}">
                  <a16:creationId xmlns:a16="http://schemas.microsoft.com/office/drawing/2014/main" id="{DF4F4790-DA4A-426D-A7BC-DDFA0E1379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945" y="4189879"/>
              <a:ext cx="2018498" cy="2018498"/>
            </a:xfrm>
            <a:prstGeom prst="rect">
              <a:avLst/>
            </a:prstGeom>
          </p:spPr>
        </p:pic>
        <p:pic>
          <p:nvPicPr>
            <p:cNvPr id="22" name="Graphic 21" descr="Caret Right with solid fill">
              <a:extLst>
                <a:ext uri="{FF2B5EF4-FFF2-40B4-BE49-F238E27FC236}">
                  <a16:creationId xmlns:a16="http://schemas.microsoft.com/office/drawing/2014/main" id="{2C36DA7C-3689-4CEA-8276-0C9F59CC26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66" y="4189879"/>
              <a:ext cx="2018498" cy="2018498"/>
            </a:xfrm>
            <a:prstGeom prst="rect">
              <a:avLst/>
            </a:prstGeom>
          </p:spPr>
        </p:pic>
        <p:pic>
          <p:nvPicPr>
            <p:cNvPr id="23" name="Graphic 22" descr="Caret Right outline">
              <a:extLst>
                <a:ext uri="{FF2B5EF4-FFF2-40B4-BE49-F238E27FC236}">
                  <a16:creationId xmlns:a16="http://schemas.microsoft.com/office/drawing/2014/main" id="{AA0FA30B-A74A-4C57-B536-1A2C0D1630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28358" y="4189879"/>
              <a:ext cx="2018498" cy="2018498"/>
            </a:xfrm>
            <a:prstGeom prst="rect">
              <a:avLst/>
            </a:prstGeom>
          </p:spPr>
        </p:pic>
        <p:pic>
          <p:nvPicPr>
            <p:cNvPr id="24" name="Graphic 23" descr="Caret Right with solid fill">
              <a:extLst>
                <a:ext uri="{FF2B5EF4-FFF2-40B4-BE49-F238E27FC236}">
                  <a16:creationId xmlns:a16="http://schemas.microsoft.com/office/drawing/2014/main" id="{FF84B1CD-6C6B-4B15-866A-336F85693E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482" y="4189879"/>
              <a:ext cx="2018498" cy="2018498"/>
            </a:xfrm>
            <a:prstGeom prst="rect">
              <a:avLst/>
            </a:prstGeom>
          </p:spPr>
        </p:pic>
        <p:pic>
          <p:nvPicPr>
            <p:cNvPr id="25" name="Graphic 24" descr="Caret Right outline">
              <a:extLst>
                <a:ext uri="{FF2B5EF4-FFF2-40B4-BE49-F238E27FC236}">
                  <a16:creationId xmlns:a16="http://schemas.microsoft.com/office/drawing/2014/main" id="{239B57D4-CCBB-44DB-93BA-6C18892B1B7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1774" y="4189879"/>
              <a:ext cx="2018498" cy="2018498"/>
            </a:xfrm>
            <a:prstGeom prst="rect">
              <a:avLst/>
            </a:prstGeom>
          </p:spPr>
        </p:pic>
        <p:pic>
          <p:nvPicPr>
            <p:cNvPr id="26" name="Graphic 25" descr="Caret Right with solid fill">
              <a:extLst>
                <a:ext uri="{FF2B5EF4-FFF2-40B4-BE49-F238E27FC236}">
                  <a16:creationId xmlns:a16="http://schemas.microsoft.com/office/drawing/2014/main" id="{7223DC97-4AC4-4239-ACEE-C3F3ABA12B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98" y="4189879"/>
              <a:ext cx="2018498" cy="2018498"/>
            </a:xfrm>
            <a:prstGeom prst="rect">
              <a:avLst/>
            </a:prstGeom>
          </p:spPr>
        </p:pic>
        <p:pic>
          <p:nvPicPr>
            <p:cNvPr id="27" name="Graphic 26" descr="Caret Right outline">
              <a:extLst>
                <a:ext uri="{FF2B5EF4-FFF2-40B4-BE49-F238E27FC236}">
                  <a16:creationId xmlns:a16="http://schemas.microsoft.com/office/drawing/2014/main" id="{D4D0B348-11A4-46D3-8DF5-56C1E2EDBE3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190" y="4189879"/>
              <a:ext cx="2018498" cy="2018498"/>
            </a:xfrm>
            <a:prstGeom prst="rect">
              <a:avLst/>
            </a:prstGeom>
          </p:spPr>
        </p:pic>
      </p:grpSp>
      <p:sp>
        <p:nvSpPr>
          <p:cNvPr id="28" name="TextBox 27">
            <a:extLst>
              <a:ext uri="{FF2B5EF4-FFF2-40B4-BE49-F238E27FC236}">
                <a16:creationId xmlns:a16="http://schemas.microsoft.com/office/drawing/2014/main" id="{20BC2F9C-7839-4D00-941C-F08E97C5BE16}"/>
              </a:ext>
            </a:extLst>
          </p:cNvPr>
          <p:cNvSpPr txBox="1"/>
          <p:nvPr/>
        </p:nvSpPr>
        <p:spPr>
          <a:xfrm>
            <a:off x="491185" y="2718512"/>
            <a:ext cx="9427515" cy="1446550"/>
          </a:xfrm>
          <a:prstGeom prst="rect">
            <a:avLst/>
          </a:prstGeom>
          <a:noFill/>
        </p:spPr>
        <p:txBody>
          <a:bodyPr wrap="square" anchor="t">
            <a:spAutoFit/>
          </a:bodyPr>
          <a:lstStyle/>
          <a:p>
            <a:r>
              <a:rPr lang="en-US" sz="8800" dirty="0">
                <a:solidFill>
                  <a:schemeClr val="accent1"/>
                </a:solidFill>
                <a:latin typeface="+mj-lt"/>
                <a:ea typeface="Roboto Black" panose="02000000000000000000" pitchFamily="2" charset="0"/>
                <a:cs typeface="Heebo ExtraBold" pitchFamily="2" charset="-79"/>
              </a:rPr>
              <a:t>exploring trends</a:t>
            </a:r>
            <a:endParaRPr lang="en-US" sz="8800" dirty="0">
              <a:solidFill>
                <a:schemeClr val="accent1"/>
              </a:solidFill>
              <a:latin typeface="+mj-lt"/>
              <a:ea typeface="Roboto Black" panose="02000000000000000000" pitchFamily="2" charset="0"/>
              <a:cs typeface="Heebo Light" pitchFamily="2" charset="-79"/>
            </a:endParaRPr>
          </a:p>
        </p:txBody>
      </p:sp>
      <p:sp>
        <p:nvSpPr>
          <p:cNvPr id="29" name="TextBox 28">
            <a:extLst>
              <a:ext uri="{FF2B5EF4-FFF2-40B4-BE49-F238E27FC236}">
                <a16:creationId xmlns:a16="http://schemas.microsoft.com/office/drawing/2014/main" id="{C5C75B74-5397-4C40-A09A-58AE5B44389F}"/>
              </a:ext>
            </a:extLst>
          </p:cNvPr>
          <p:cNvSpPr txBox="1"/>
          <p:nvPr/>
        </p:nvSpPr>
        <p:spPr>
          <a:xfrm>
            <a:off x="491185" y="4139488"/>
            <a:ext cx="6633515" cy="1446550"/>
          </a:xfrm>
          <a:prstGeom prst="rect">
            <a:avLst/>
          </a:prstGeom>
          <a:noFill/>
        </p:spPr>
        <p:txBody>
          <a:bodyPr wrap="square" anchor="t">
            <a:spAutoFit/>
          </a:bodyPr>
          <a:lstStyle/>
          <a:p>
            <a:r>
              <a:rPr lang="en-US" sz="8800" dirty="0">
                <a:solidFill>
                  <a:srgbClr val="404040"/>
                </a:solidFill>
                <a:ea typeface="Roboto Black" panose="02000000000000000000" pitchFamily="2" charset="0"/>
                <a:cs typeface="Heebo Light" pitchFamily="2" charset="-79"/>
              </a:rPr>
              <a:t>matter?</a:t>
            </a:r>
          </a:p>
        </p:txBody>
      </p:sp>
      <p:grpSp>
        <p:nvGrpSpPr>
          <p:cNvPr id="30" name="Group 29">
            <a:extLst>
              <a:ext uri="{FF2B5EF4-FFF2-40B4-BE49-F238E27FC236}">
                <a16:creationId xmlns:a16="http://schemas.microsoft.com/office/drawing/2014/main" id="{6911AA98-E922-4B36-B3C9-F080AD4613C1}"/>
              </a:ext>
              <a:ext uri="{C183D7F6-B498-43B3-948B-1728B52AA6E4}">
                <adec:decorative xmlns:adec="http://schemas.microsoft.com/office/drawing/2017/decorative" val="1"/>
              </a:ext>
            </a:extLst>
          </p:cNvPr>
          <p:cNvGrpSpPr/>
          <p:nvPr/>
        </p:nvGrpSpPr>
        <p:grpSpPr>
          <a:xfrm>
            <a:off x="10096500" y="284149"/>
            <a:ext cx="2528596" cy="1446549"/>
            <a:chOff x="1018482" y="4189879"/>
            <a:chExt cx="3528374" cy="2018498"/>
          </a:xfrm>
        </p:grpSpPr>
        <p:pic>
          <p:nvPicPr>
            <p:cNvPr id="31" name="Graphic 30" descr="Caret Right with solid fill">
              <a:extLst>
                <a:ext uri="{FF2B5EF4-FFF2-40B4-BE49-F238E27FC236}">
                  <a16:creationId xmlns:a16="http://schemas.microsoft.com/office/drawing/2014/main" id="{2479FE58-4CBD-4E9A-AA7B-E18E309C64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66" y="4189879"/>
              <a:ext cx="2018498" cy="2018498"/>
            </a:xfrm>
            <a:prstGeom prst="rect">
              <a:avLst/>
            </a:prstGeom>
          </p:spPr>
        </p:pic>
        <p:pic>
          <p:nvPicPr>
            <p:cNvPr id="32" name="Graphic 31" descr="Caret Right outline">
              <a:extLst>
                <a:ext uri="{FF2B5EF4-FFF2-40B4-BE49-F238E27FC236}">
                  <a16:creationId xmlns:a16="http://schemas.microsoft.com/office/drawing/2014/main" id="{6BA62CA5-BAD3-4D24-868D-FDED555342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28358" y="4189879"/>
              <a:ext cx="2018498" cy="2018498"/>
            </a:xfrm>
            <a:prstGeom prst="rect">
              <a:avLst/>
            </a:prstGeom>
          </p:spPr>
        </p:pic>
        <p:pic>
          <p:nvPicPr>
            <p:cNvPr id="33" name="Graphic 32" descr="Caret Right with solid fill">
              <a:extLst>
                <a:ext uri="{FF2B5EF4-FFF2-40B4-BE49-F238E27FC236}">
                  <a16:creationId xmlns:a16="http://schemas.microsoft.com/office/drawing/2014/main" id="{7CFE038B-C8C0-4342-8FCF-C9AC1D5502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482" y="4189879"/>
              <a:ext cx="2018498" cy="2018498"/>
            </a:xfrm>
            <a:prstGeom prst="rect">
              <a:avLst/>
            </a:prstGeom>
          </p:spPr>
        </p:pic>
        <p:pic>
          <p:nvPicPr>
            <p:cNvPr id="34" name="Graphic 33" descr="Caret Right outline">
              <a:extLst>
                <a:ext uri="{FF2B5EF4-FFF2-40B4-BE49-F238E27FC236}">
                  <a16:creationId xmlns:a16="http://schemas.microsoft.com/office/drawing/2014/main" id="{20B16E17-D5CA-4F6E-8FD1-1B0624E37D5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1774" y="4189879"/>
              <a:ext cx="2018498" cy="2018498"/>
            </a:xfrm>
            <a:prstGeom prst="rect">
              <a:avLst/>
            </a:prstGeom>
          </p:spPr>
        </p:pic>
      </p:grpSp>
    </p:spTree>
    <p:custDataLst>
      <p:tags r:id="rId1"/>
    </p:custDataLst>
    <p:extLst>
      <p:ext uri="{BB962C8B-B14F-4D97-AF65-F5344CB8AC3E}">
        <p14:creationId xmlns:p14="http://schemas.microsoft.com/office/powerpoint/2010/main" val="149758807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78474C-B959-411B-A7AD-FA0FB9E12962}"/>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1: Oversized Typography</a:t>
            </a:r>
          </a:p>
        </p:txBody>
      </p:sp>
      <p:pic>
        <p:nvPicPr>
          <p:cNvPr id="12" name="Picture 11">
            <a:extLst>
              <a:ext uri="{FF2B5EF4-FFF2-40B4-BE49-F238E27FC236}">
                <a16:creationId xmlns:a16="http://schemas.microsoft.com/office/drawing/2014/main" id="{AAB64B69-02E9-4D87-B836-E8D68C876A60}"/>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2010510" y="0"/>
            <a:ext cx="10181490" cy="6858000"/>
          </a:xfrm>
          <a:prstGeom prst="rect">
            <a:avLst/>
          </a:prstGeom>
        </p:spPr>
      </p:pic>
      <p:sp>
        <p:nvSpPr>
          <p:cNvPr id="16" name="TextBox 15">
            <a:extLst>
              <a:ext uri="{FF2B5EF4-FFF2-40B4-BE49-F238E27FC236}">
                <a16:creationId xmlns:a16="http://schemas.microsoft.com/office/drawing/2014/main" id="{93EEF969-B52B-4D3C-98FF-18CA2574019E}"/>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01</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9548165" cy="1446550"/>
          </a:xfrm>
          <a:prstGeom prst="rect">
            <a:avLst/>
          </a:prstGeom>
          <a:noFill/>
        </p:spPr>
        <p:txBody>
          <a:bodyPr wrap="square" anchor="t">
            <a:spAutoFit/>
          </a:bodyPr>
          <a:lstStyle/>
          <a:p>
            <a:r>
              <a:rPr lang="en-US" sz="8800" dirty="0">
                <a:solidFill>
                  <a:srgbClr val="404040"/>
                </a:solidFill>
                <a:latin typeface="+mj-lt"/>
                <a:ea typeface="Roboto Black" panose="02000000000000000000" pitchFamily="2" charset="0"/>
                <a:cs typeface="Heebo ExtraBold" pitchFamily="2" charset="-79"/>
              </a:rPr>
              <a:t>Oversized</a:t>
            </a:r>
          </a:p>
        </p:txBody>
      </p:sp>
      <p:sp>
        <p:nvSpPr>
          <p:cNvPr id="4" name="TextBox 3">
            <a:extLst>
              <a:ext uri="{FF2B5EF4-FFF2-40B4-BE49-F238E27FC236}">
                <a16:creationId xmlns:a16="http://schemas.microsoft.com/office/drawing/2014/main" id="{D559FAF1-5DF0-46C0-A6C9-EBE92700DE33}"/>
              </a:ext>
              <a:ext uri="{C183D7F6-B498-43B3-948B-1728B52AA6E4}">
                <adec:decorative xmlns:adec="http://schemas.microsoft.com/office/drawing/2017/decorative" val="1"/>
              </a:ext>
            </a:extLst>
          </p:cNvPr>
          <p:cNvSpPr txBox="1"/>
          <p:nvPr/>
        </p:nvSpPr>
        <p:spPr>
          <a:xfrm>
            <a:off x="491185" y="4289792"/>
            <a:ext cx="11429882" cy="2215991"/>
          </a:xfrm>
          <a:prstGeom prst="rect">
            <a:avLst/>
          </a:prstGeom>
          <a:noFill/>
        </p:spPr>
        <p:txBody>
          <a:bodyPr wrap="square" anchor="b">
            <a:spAutoFit/>
          </a:bodyPr>
          <a:lstStyle/>
          <a:p>
            <a:r>
              <a:rPr lang="en-US" sz="13800" dirty="0">
                <a:solidFill>
                  <a:srgbClr val="404040"/>
                </a:solidFill>
                <a:latin typeface="+mj-lt"/>
                <a:ea typeface="Roboto Black" panose="02000000000000000000" pitchFamily="2" charset="0"/>
                <a:cs typeface="Heebo ExtraBold" pitchFamily="2" charset="-79"/>
              </a:rPr>
              <a:t>Typography</a:t>
            </a:r>
          </a:p>
        </p:txBody>
      </p:sp>
    </p:spTree>
    <p:custDataLst>
      <p:tags r:id="rId1"/>
    </p:custDataLst>
    <p:extLst>
      <p:ext uri="{BB962C8B-B14F-4D97-AF65-F5344CB8AC3E}">
        <p14:creationId xmlns:p14="http://schemas.microsoft.com/office/powerpoint/2010/main" val="4020355479"/>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C201-938C-4481-B74B-669B88313A87}"/>
              </a:ext>
              <a:ext uri="{C183D7F6-B498-43B3-948B-1728B52AA6E4}">
                <adec:decorative xmlns:adec="http://schemas.microsoft.com/office/drawing/2017/decorative" val="0"/>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1: More Information</a:t>
            </a:r>
          </a:p>
        </p:txBody>
      </p:sp>
      <p:grpSp>
        <p:nvGrpSpPr>
          <p:cNvPr id="3" name="Group 2" descr="Use oversized text to call out your biggest ideas.">
            <a:extLst>
              <a:ext uri="{FF2B5EF4-FFF2-40B4-BE49-F238E27FC236}">
                <a16:creationId xmlns:a16="http://schemas.microsoft.com/office/drawing/2014/main" id="{901C9B3E-AAA6-458C-B9E4-BD0A4568C306}"/>
              </a:ext>
            </a:extLst>
          </p:cNvPr>
          <p:cNvGrpSpPr/>
          <p:nvPr/>
        </p:nvGrpSpPr>
        <p:grpSpPr>
          <a:xfrm>
            <a:off x="181458" y="2290971"/>
            <a:ext cx="5395266" cy="2225963"/>
            <a:chOff x="181458" y="2290971"/>
            <a:chExt cx="5395266" cy="2225963"/>
          </a:xfrm>
        </p:grpSpPr>
        <p:sp>
          <p:nvSpPr>
            <p:cNvPr id="8" name="TextBox 7">
              <a:extLst>
                <a:ext uri="{FF2B5EF4-FFF2-40B4-BE49-F238E27FC236}">
                  <a16:creationId xmlns:a16="http://schemas.microsoft.com/office/drawing/2014/main" id="{71C124E8-7DCC-4F49-ABDC-FCC97284CC9A}"/>
                </a:ext>
              </a:extLst>
            </p:cNvPr>
            <p:cNvSpPr txBox="1"/>
            <p:nvPr/>
          </p:nvSpPr>
          <p:spPr>
            <a:xfrm>
              <a:off x="181458" y="2290971"/>
              <a:ext cx="5395265" cy="707886"/>
            </a:xfrm>
            <a:prstGeom prst="rect">
              <a:avLst/>
            </a:prstGeom>
            <a:noFill/>
          </p:spPr>
          <p:txBody>
            <a:bodyPr wrap="square" anchor="b">
              <a:spAutoFit/>
            </a:bodyPr>
            <a:lstStyle/>
            <a:p>
              <a:pPr algn="ctr"/>
              <a:r>
                <a:rPr lang="en-US" sz="4000" dirty="0">
                  <a:solidFill>
                    <a:srgbClr val="404040"/>
                  </a:solidFill>
                  <a:latin typeface="Heebo Light" pitchFamily="2" charset="-79"/>
                  <a:ea typeface="Roboto Black" panose="02000000000000000000" pitchFamily="2" charset="0"/>
                  <a:cs typeface="Heebo Light" pitchFamily="2" charset="-79"/>
                </a:rPr>
                <a:t>Use oversized text to</a:t>
              </a:r>
            </a:p>
          </p:txBody>
        </p:sp>
        <p:sp>
          <p:nvSpPr>
            <p:cNvPr id="7" name="TextBox 6">
              <a:extLst>
                <a:ext uri="{FF2B5EF4-FFF2-40B4-BE49-F238E27FC236}">
                  <a16:creationId xmlns:a16="http://schemas.microsoft.com/office/drawing/2014/main" id="{3F800B91-F5D7-4ABF-AF06-BAF38012166A}"/>
                </a:ext>
              </a:extLst>
            </p:cNvPr>
            <p:cNvSpPr txBox="1"/>
            <p:nvPr/>
          </p:nvSpPr>
          <p:spPr>
            <a:xfrm>
              <a:off x="181459" y="2848927"/>
              <a:ext cx="5395265" cy="1323439"/>
            </a:xfrm>
            <a:prstGeom prst="rect">
              <a:avLst/>
            </a:prstGeom>
            <a:noFill/>
          </p:spPr>
          <p:txBody>
            <a:bodyPr wrap="square" anchor="b">
              <a:spAutoFit/>
            </a:bodyPr>
            <a:lstStyle/>
            <a:p>
              <a:pPr algn="ctr"/>
              <a:r>
                <a:rPr lang="en-US" sz="8000" spc="-214" dirty="0">
                  <a:solidFill>
                    <a:schemeClr val="accent2"/>
                  </a:solidFill>
                  <a:latin typeface="Heebo ExtraBold" pitchFamily="2" charset="-79"/>
                  <a:ea typeface="Roboto Black" panose="02000000000000000000" pitchFamily="2" charset="0"/>
                  <a:cs typeface="Heebo ExtraBold" pitchFamily="2" charset="-79"/>
                </a:rPr>
                <a:t>C</a:t>
              </a:r>
              <a:r>
                <a:rPr lang="en-US" sz="8000" dirty="0">
                  <a:solidFill>
                    <a:schemeClr val="accent2"/>
                  </a:solidFill>
                  <a:latin typeface="Heebo ExtraBold" pitchFamily="2" charset="-79"/>
                  <a:ea typeface="Roboto Black" panose="02000000000000000000" pitchFamily="2" charset="0"/>
                  <a:cs typeface="Heebo ExtraBold" pitchFamily="2" charset="-79"/>
                </a:rPr>
                <a:t>ALL </a:t>
              </a:r>
              <a:r>
                <a:rPr lang="en-US" sz="8000" spc="-214" dirty="0">
                  <a:solidFill>
                    <a:schemeClr val="accent2"/>
                  </a:solidFill>
                  <a:latin typeface="Heebo ExtraBold" pitchFamily="2" charset="-79"/>
                  <a:ea typeface="Roboto Black" panose="02000000000000000000" pitchFamily="2" charset="0"/>
                  <a:cs typeface="Heebo ExtraBold" pitchFamily="2" charset="-79"/>
                </a:rPr>
                <a:t>O</a:t>
              </a:r>
              <a:r>
                <a:rPr lang="en-US" sz="8000" dirty="0">
                  <a:solidFill>
                    <a:schemeClr val="accent2"/>
                  </a:solidFill>
                  <a:latin typeface="Heebo ExtraBold" pitchFamily="2" charset="-79"/>
                  <a:ea typeface="Roboto Black" panose="02000000000000000000" pitchFamily="2" charset="0"/>
                  <a:cs typeface="Heebo ExtraBold" pitchFamily="2" charset="-79"/>
                </a:rPr>
                <a:t>UT</a:t>
              </a:r>
            </a:p>
          </p:txBody>
        </p:sp>
        <p:sp>
          <p:nvSpPr>
            <p:cNvPr id="9" name="TextBox 8">
              <a:extLst>
                <a:ext uri="{FF2B5EF4-FFF2-40B4-BE49-F238E27FC236}">
                  <a16:creationId xmlns:a16="http://schemas.microsoft.com/office/drawing/2014/main" id="{6C904D08-3D5B-4BD8-B860-92D84A4FAD29}"/>
                </a:ext>
              </a:extLst>
            </p:cNvPr>
            <p:cNvSpPr txBox="1"/>
            <p:nvPr/>
          </p:nvSpPr>
          <p:spPr>
            <a:xfrm>
              <a:off x="181459" y="3809048"/>
              <a:ext cx="5395265" cy="707886"/>
            </a:xfrm>
            <a:prstGeom prst="rect">
              <a:avLst/>
            </a:prstGeom>
            <a:noFill/>
          </p:spPr>
          <p:txBody>
            <a:bodyPr wrap="square" anchor="b">
              <a:spAutoFit/>
            </a:bodyPr>
            <a:lstStyle/>
            <a:p>
              <a:pPr algn="ctr"/>
              <a:r>
                <a:rPr lang="en-US" sz="4000" dirty="0">
                  <a:solidFill>
                    <a:srgbClr val="404040"/>
                  </a:solidFill>
                  <a:latin typeface="Heebo Light" pitchFamily="2" charset="-79"/>
                  <a:ea typeface="Roboto Black" panose="02000000000000000000" pitchFamily="2" charset="0"/>
                  <a:cs typeface="Heebo Light" pitchFamily="2" charset="-79"/>
                </a:rPr>
                <a:t>your biggest ideas</a:t>
              </a:r>
            </a:p>
          </p:txBody>
        </p:sp>
      </p:grpSp>
      <p:grpSp>
        <p:nvGrpSpPr>
          <p:cNvPr id="19" name="Group 18">
            <a:extLst>
              <a:ext uri="{FF2B5EF4-FFF2-40B4-BE49-F238E27FC236}">
                <a16:creationId xmlns:a16="http://schemas.microsoft.com/office/drawing/2014/main" id="{4C5331F9-FB75-46FD-BD2C-9417D3E8A683}"/>
              </a:ext>
              <a:ext uri="{C183D7F6-B498-43B3-948B-1728B52AA6E4}">
                <adec:decorative xmlns:adec="http://schemas.microsoft.com/office/drawing/2017/decorative" val="1"/>
              </a:ext>
            </a:extLst>
          </p:cNvPr>
          <p:cNvGrpSpPr/>
          <p:nvPr/>
        </p:nvGrpSpPr>
        <p:grpSpPr>
          <a:xfrm rot="10800000">
            <a:off x="86208" y="276193"/>
            <a:ext cx="5541545" cy="2018498"/>
            <a:chOff x="11898" y="4189879"/>
            <a:chExt cx="5541545" cy="2018498"/>
          </a:xfrm>
          <a:solidFill>
            <a:schemeClr val="accent1"/>
          </a:solidFill>
        </p:grpSpPr>
        <p:pic>
          <p:nvPicPr>
            <p:cNvPr id="20" name="Graphic 19" descr="Caret Right with solid fill">
              <a:extLst>
                <a:ext uri="{FF2B5EF4-FFF2-40B4-BE49-F238E27FC236}">
                  <a16:creationId xmlns:a16="http://schemas.microsoft.com/office/drawing/2014/main" id="{1384A788-08D0-4113-BA77-A081667EC7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1650" y="4189879"/>
              <a:ext cx="2018498" cy="2018498"/>
            </a:xfrm>
            <a:prstGeom prst="rect">
              <a:avLst/>
            </a:prstGeom>
          </p:spPr>
        </p:pic>
        <p:pic>
          <p:nvPicPr>
            <p:cNvPr id="21" name="Graphic 20" descr="Caret Right outline">
              <a:extLst>
                <a:ext uri="{FF2B5EF4-FFF2-40B4-BE49-F238E27FC236}">
                  <a16:creationId xmlns:a16="http://schemas.microsoft.com/office/drawing/2014/main" id="{6CD439E9-815A-458F-8648-259AE60766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945" y="4189879"/>
              <a:ext cx="2018498" cy="2018498"/>
            </a:xfrm>
            <a:prstGeom prst="rect">
              <a:avLst/>
            </a:prstGeom>
          </p:spPr>
        </p:pic>
        <p:pic>
          <p:nvPicPr>
            <p:cNvPr id="22" name="Graphic 21" descr="Caret Right with solid fill">
              <a:extLst>
                <a:ext uri="{FF2B5EF4-FFF2-40B4-BE49-F238E27FC236}">
                  <a16:creationId xmlns:a16="http://schemas.microsoft.com/office/drawing/2014/main" id="{E042B3EA-880E-4BAA-8CAA-E4B5CDB155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66" y="4189879"/>
              <a:ext cx="2018498" cy="2018498"/>
            </a:xfrm>
            <a:prstGeom prst="rect">
              <a:avLst/>
            </a:prstGeom>
          </p:spPr>
        </p:pic>
        <p:pic>
          <p:nvPicPr>
            <p:cNvPr id="23" name="Graphic 22" descr="Caret Right outline">
              <a:extLst>
                <a:ext uri="{FF2B5EF4-FFF2-40B4-BE49-F238E27FC236}">
                  <a16:creationId xmlns:a16="http://schemas.microsoft.com/office/drawing/2014/main" id="{247D0953-24AD-4685-BFE4-C878ECB67A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28358" y="4189879"/>
              <a:ext cx="2018498" cy="2018498"/>
            </a:xfrm>
            <a:prstGeom prst="rect">
              <a:avLst/>
            </a:prstGeom>
          </p:spPr>
        </p:pic>
        <p:pic>
          <p:nvPicPr>
            <p:cNvPr id="24" name="Graphic 23" descr="Caret Right with solid fill">
              <a:extLst>
                <a:ext uri="{FF2B5EF4-FFF2-40B4-BE49-F238E27FC236}">
                  <a16:creationId xmlns:a16="http://schemas.microsoft.com/office/drawing/2014/main" id="{DEA98F0D-3A45-42F0-B254-73F24F92D2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482" y="4189879"/>
              <a:ext cx="2018498" cy="2018498"/>
            </a:xfrm>
            <a:prstGeom prst="rect">
              <a:avLst/>
            </a:prstGeom>
          </p:spPr>
        </p:pic>
        <p:pic>
          <p:nvPicPr>
            <p:cNvPr id="25" name="Graphic 24" descr="Caret Right outline">
              <a:extLst>
                <a:ext uri="{FF2B5EF4-FFF2-40B4-BE49-F238E27FC236}">
                  <a16:creationId xmlns:a16="http://schemas.microsoft.com/office/drawing/2014/main" id="{93FDCAD0-F997-40E8-B071-7467930DEE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1774" y="4189879"/>
              <a:ext cx="2018498" cy="2018498"/>
            </a:xfrm>
            <a:prstGeom prst="rect">
              <a:avLst/>
            </a:prstGeom>
          </p:spPr>
        </p:pic>
        <p:pic>
          <p:nvPicPr>
            <p:cNvPr id="26" name="Graphic 25" descr="Caret Right with solid fill">
              <a:extLst>
                <a:ext uri="{FF2B5EF4-FFF2-40B4-BE49-F238E27FC236}">
                  <a16:creationId xmlns:a16="http://schemas.microsoft.com/office/drawing/2014/main" id="{613C7245-3C2E-4493-9A5D-681465F439F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98" y="4189879"/>
              <a:ext cx="2018498" cy="2018498"/>
            </a:xfrm>
            <a:prstGeom prst="rect">
              <a:avLst/>
            </a:prstGeom>
          </p:spPr>
        </p:pic>
        <p:pic>
          <p:nvPicPr>
            <p:cNvPr id="27" name="Graphic 26" descr="Caret Right outline">
              <a:extLst>
                <a:ext uri="{FF2B5EF4-FFF2-40B4-BE49-F238E27FC236}">
                  <a16:creationId xmlns:a16="http://schemas.microsoft.com/office/drawing/2014/main" id="{583D7C44-67E0-4F2D-B327-1179AD56DE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190" y="4189879"/>
              <a:ext cx="2018498" cy="2018498"/>
            </a:xfrm>
            <a:prstGeom prst="rect">
              <a:avLst/>
            </a:prstGeom>
          </p:spPr>
        </p:pic>
      </p:grpSp>
      <p:grpSp>
        <p:nvGrpSpPr>
          <p:cNvPr id="10" name="Group 9">
            <a:extLst>
              <a:ext uri="{FF2B5EF4-FFF2-40B4-BE49-F238E27FC236}">
                <a16:creationId xmlns:a16="http://schemas.microsoft.com/office/drawing/2014/main" id="{F0372D6B-C24C-448A-AD37-A3F1B07BACEE}"/>
              </a:ext>
              <a:ext uri="{C183D7F6-B498-43B3-948B-1728B52AA6E4}">
                <adec:decorative xmlns:adec="http://schemas.microsoft.com/office/drawing/2017/decorative" val="1"/>
              </a:ext>
            </a:extLst>
          </p:cNvPr>
          <p:cNvGrpSpPr/>
          <p:nvPr/>
        </p:nvGrpSpPr>
        <p:grpSpPr>
          <a:xfrm>
            <a:off x="162408" y="4584576"/>
            <a:ext cx="5541545" cy="2018498"/>
            <a:chOff x="11898" y="4189879"/>
            <a:chExt cx="5541545" cy="2018498"/>
          </a:xfrm>
          <a:solidFill>
            <a:schemeClr val="accent1"/>
          </a:solidFill>
        </p:grpSpPr>
        <p:pic>
          <p:nvPicPr>
            <p:cNvPr id="11" name="Graphic 10" descr="Caret Right with solid fill">
              <a:extLst>
                <a:ext uri="{FF2B5EF4-FFF2-40B4-BE49-F238E27FC236}">
                  <a16:creationId xmlns:a16="http://schemas.microsoft.com/office/drawing/2014/main" id="{7B1B1CE9-2D88-494A-8F28-0645A62F839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1650" y="4189879"/>
              <a:ext cx="2018498" cy="2018498"/>
            </a:xfrm>
            <a:prstGeom prst="rect">
              <a:avLst/>
            </a:prstGeom>
          </p:spPr>
        </p:pic>
        <p:pic>
          <p:nvPicPr>
            <p:cNvPr id="12" name="Graphic 11" descr="Caret Right outline">
              <a:extLst>
                <a:ext uri="{FF2B5EF4-FFF2-40B4-BE49-F238E27FC236}">
                  <a16:creationId xmlns:a16="http://schemas.microsoft.com/office/drawing/2014/main" id="{339A9AAD-3416-4B96-931F-3B1A248D49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34945" y="4189879"/>
              <a:ext cx="2018498" cy="2018498"/>
            </a:xfrm>
            <a:prstGeom prst="rect">
              <a:avLst/>
            </a:prstGeom>
          </p:spPr>
        </p:pic>
        <p:pic>
          <p:nvPicPr>
            <p:cNvPr id="13" name="Graphic 12" descr="Caret Right with solid fill">
              <a:extLst>
                <a:ext uri="{FF2B5EF4-FFF2-40B4-BE49-F238E27FC236}">
                  <a16:creationId xmlns:a16="http://schemas.microsoft.com/office/drawing/2014/main" id="{55E13F11-8F4F-4298-9F9C-99FB6D33132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25066" y="4189879"/>
              <a:ext cx="2018498" cy="2018498"/>
            </a:xfrm>
            <a:prstGeom prst="rect">
              <a:avLst/>
            </a:prstGeom>
          </p:spPr>
        </p:pic>
        <p:pic>
          <p:nvPicPr>
            <p:cNvPr id="14" name="Graphic 13" descr="Caret Right outline">
              <a:extLst>
                <a:ext uri="{FF2B5EF4-FFF2-40B4-BE49-F238E27FC236}">
                  <a16:creationId xmlns:a16="http://schemas.microsoft.com/office/drawing/2014/main" id="{55FEE851-88CE-44C4-B2FE-9EF0E8341F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28358" y="4189879"/>
              <a:ext cx="2018498" cy="2018498"/>
            </a:xfrm>
            <a:prstGeom prst="rect">
              <a:avLst/>
            </a:prstGeom>
          </p:spPr>
        </p:pic>
        <p:pic>
          <p:nvPicPr>
            <p:cNvPr id="15" name="Graphic 14" descr="Caret Right with solid fill">
              <a:extLst>
                <a:ext uri="{FF2B5EF4-FFF2-40B4-BE49-F238E27FC236}">
                  <a16:creationId xmlns:a16="http://schemas.microsoft.com/office/drawing/2014/main" id="{927ADFAD-3844-40B5-A1A0-7955C155246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8482" y="4189879"/>
              <a:ext cx="2018498" cy="2018498"/>
            </a:xfrm>
            <a:prstGeom prst="rect">
              <a:avLst/>
            </a:prstGeom>
          </p:spPr>
        </p:pic>
        <p:pic>
          <p:nvPicPr>
            <p:cNvPr id="16" name="Graphic 15" descr="Caret Right outline">
              <a:extLst>
                <a:ext uri="{FF2B5EF4-FFF2-40B4-BE49-F238E27FC236}">
                  <a16:creationId xmlns:a16="http://schemas.microsoft.com/office/drawing/2014/main" id="{96F12155-4637-4778-A565-ADBB2E8776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21774" y="4189879"/>
              <a:ext cx="2018498" cy="2018498"/>
            </a:xfrm>
            <a:prstGeom prst="rect">
              <a:avLst/>
            </a:prstGeom>
          </p:spPr>
        </p:pic>
        <p:pic>
          <p:nvPicPr>
            <p:cNvPr id="17" name="Graphic 16" descr="Caret Right with solid fill">
              <a:extLst>
                <a:ext uri="{FF2B5EF4-FFF2-40B4-BE49-F238E27FC236}">
                  <a16:creationId xmlns:a16="http://schemas.microsoft.com/office/drawing/2014/main" id="{1E2CB537-0698-4F18-87A0-84D5ECBC61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98" y="4189879"/>
              <a:ext cx="2018498" cy="2018498"/>
            </a:xfrm>
            <a:prstGeom prst="rect">
              <a:avLst/>
            </a:prstGeom>
          </p:spPr>
        </p:pic>
        <p:pic>
          <p:nvPicPr>
            <p:cNvPr id="18" name="Graphic 17" descr="Caret Right outline">
              <a:extLst>
                <a:ext uri="{FF2B5EF4-FFF2-40B4-BE49-F238E27FC236}">
                  <a16:creationId xmlns:a16="http://schemas.microsoft.com/office/drawing/2014/main" id="{A8427F07-EC88-4C45-AB57-7805A02749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5190" y="4189879"/>
              <a:ext cx="2018498" cy="2018498"/>
            </a:xfrm>
            <a:prstGeom prst="rect">
              <a:avLst/>
            </a:prstGeom>
          </p:spPr>
        </p:pic>
      </p:grpSp>
      <p:sp>
        <p:nvSpPr>
          <p:cNvPr id="34" name="TextBox 33">
            <a:extLst>
              <a:ext uri="{FF2B5EF4-FFF2-40B4-BE49-F238E27FC236}">
                <a16:creationId xmlns:a16="http://schemas.microsoft.com/office/drawing/2014/main" id="{A8723871-5C77-44E4-B0D1-1422BB4EBB81}"/>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44" name="Graphic 43">
            <a:extLst>
              <a:ext uri="{FF2B5EF4-FFF2-40B4-BE49-F238E27FC236}">
                <a16:creationId xmlns:a16="http://schemas.microsoft.com/office/drawing/2014/main" id="{7C0DBB1D-757D-494A-8714-090E50BFDFE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1207" y="1796239"/>
            <a:ext cx="914400" cy="914400"/>
          </a:xfrm>
          <a:prstGeom prst="rect">
            <a:avLst/>
          </a:prstGeom>
        </p:spPr>
      </p:pic>
      <p:sp>
        <p:nvSpPr>
          <p:cNvPr id="45" name="TextBox 44">
            <a:extLst>
              <a:ext uri="{FF2B5EF4-FFF2-40B4-BE49-F238E27FC236}">
                <a16:creationId xmlns:a16="http://schemas.microsoft.com/office/drawing/2014/main" id="{2DDBE935-5A79-4D52-8611-4E1C8A296E92}"/>
              </a:ext>
            </a:extLst>
          </p:cNvPr>
          <p:cNvSpPr txBox="1"/>
          <p:nvPr/>
        </p:nvSpPr>
        <p:spPr>
          <a:xfrm>
            <a:off x="7134578" y="1890328"/>
            <a:ext cx="4752622" cy="2123658"/>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Choose text that reinforces key ideas</a:t>
            </a:r>
            <a:endParaRPr lang="en-US" sz="4400" dirty="0">
              <a:latin typeface="+mj-lt"/>
              <a:cs typeface="Heebo Light" pitchFamily="2" charset="-79"/>
            </a:endParaRPr>
          </a:p>
        </p:txBody>
      </p:sp>
      <p:pic>
        <p:nvPicPr>
          <p:cNvPr id="47" name="Graphic 46">
            <a:extLst>
              <a:ext uri="{FF2B5EF4-FFF2-40B4-BE49-F238E27FC236}">
                <a16:creationId xmlns:a16="http://schemas.microsoft.com/office/drawing/2014/main" id="{947FE161-AF0D-4708-91FD-B587EDC081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1207" y="4152557"/>
            <a:ext cx="914400" cy="914400"/>
          </a:xfrm>
          <a:prstGeom prst="rect">
            <a:avLst/>
          </a:prstGeom>
        </p:spPr>
      </p:pic>
      <p:sp>
        <p:nvSpPr>
          <p:cNvPr id="46" name="TextBox 45">
            <a:extLst>
              <a:ext uri="{FF2B5EF4-FFF2-40B4-BE49-F238E27FC236}">
                <a16:creationId xmlns:a16="http://schemas.microsoft.com/office/drawing/2014/main" id="{0049FE8A-349D-481E-A585-CC9B718C5F7E}"/>
              </a:ext>
              <a:ext uri="{C183D7F6-B498-43B3-948B-1728B52AA6E4}">
                <adec:decorative xmlns:adec="http://schemas.microsoft.com/office/drawing/2017/decorative" val="0"/>
              </a:ext>
            </a:extLst>
          </p:cNvPr>
          <p:cNvSpPr txBox="1"/>
          <p:nvPr/>
        </p:nvSpPr>
        <p:spPr>
          <a:xfrm>
            <a:off x="7134578" y="4262891"/>
            <a:ext cx="4752622" cy="1446550"/>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Select fonts and spacing carefully</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3415747401"/>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47C7EAA-AE16-45D4-8B5A-6592651A847C}"/>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2: Bold Lines</a:t>
            </a:r>
          </a:p>
        </p:txBody>
      </p:sp>
      <p:pic>
        <p:nvPicPr>
          <p:cNvPr id="14" name="Picture 13" descr="A design layout with several different panels. Thick white lines separate the panels from each other and the entire layout has a thin orange border. ">
            <a:extLst>
              <a:ext uri="{FF2B5EF4-FFF2-40B4-BE49-F238E27FC236}">
                <a16:creationId xmlns:a16="http://schemas.microsoft.com/office/drawing/2014/main" id="{3CEE3DD5-6EB3-472D-8E8B-D310F0764EA8}"/>
              </a:ext>
            </a:extLst>
          </p:cNvPr>
          <p:cNvPicPr>
            <a:picLocks noChangeAspect="1"/>
          </p:cNvPicPr>
          <p:nvPr/>
        </p:nvPicPr>
        <p:blipFill rotWithShape="1">
          <a:blip r:embed="rId4">
            <a:extLst>
              <a:ext uri="{28A0092B-C50C-407E-A947-70E740481C1C}">
                <a14:useLocalDpi xmlns:a14="http://schemas.microsoft.com/office/drawing/2010/main" val="0"/>
              </a:ext>
            </a:extLst>
          </a:blip>
          <a:srcRect r="33333"/>
          <a:stretch/>
        </p:blipFill>
        <p:spPr>
          <a:xfrm>
            <a:off x="3" y="0"/>
            <a:ext cx="12191997" cy="6858000"/>
          </a:xfrm>
          <a:prstGeom prst="rect">
            <a:avLst/>
          </a:prstGeom>
        </p:spPr>
      </p:pic>
      <p:sp>
        <p:nvSpPr>
          <p:cNvPr id="2" name="Rectangle 1">
            <a:extLst>
              <a:ext uri="{FF2B5EF4-FFF2-40B4-BE49-F238E27FC236}">
                <a16:creationId xmlns:a16="http://schemas.microsoft.com/office/drawing/2014/main" id="{698F0BE2-3727-4989-B4B2-9082D6C6C90D}"/>
              </a:ext>
              <a:ext uri="{C183D7F6-B498-43B3-948B-1728B52AA6E4}">
                <adec:decorative xmlns:adec="http://schemas.microsoft.com/office/drawing/2017/decorative" val="1"/>
              </a:ext>
            </a:extLst>
          </p:cNvPr>
          <p:cNvSpPr/>
          <p:nvPr/>
        </p:nvSpPr>
        <p:spPr>
          <a:xfrm>
            <a:off x="-419100" y="361950"/>
            <a:ext cx="4705350" cy="6172200"/>
          </a:xfrm>
          <a:prstGeom prst="rect">
            <a:avLst/>
          </a:prstGeom>
          <a:solidFill>
            <a:srgbClr val="FFFFFF"/>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497D939-66F9-4365-9159-ECEFB9E5495B}"/>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02</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3429000"/>
            <a:ext cx="3610915"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Bold</a:t>
            </a:r>
          </a:p>
          <a:p>
            <a:r>
              <a:rPr lang="en-US" sz="8800" dirty="0">
                <a:solidFill>
                  <a:srgbClr val="404040"/>
                </a:solidFill>
                <a:latin typeface="+mj-lt"/>
                <a:ea typeface="Roboto Black" panose="02000000000000000000" pitchFamily="2" charset="0"/>
                <a:cs typeface="Heebo ExtraBold" pitchFamily="2" charset="-79"/>
              </a:rPr>
              <a:t>Lin</a:t>
            </a:r>
            <a:r>
              <a:rPr lang="en-US" sz="8800" spc="-79" dirty="0">
                <a:solidFill>
                  <a:srgbClr val="404040"/>
                </a:solidFill>
                <a:latin typeface="+mj-lt"/>
                <a:ea typeface="Roboto Black" panose="02000000000000000000" pitchFamily="2" charset="0"/>
                <a:cs typeface="Heebo ExtraBold" pitchFamily="2" charset="-79"/>
              </a:rPr>
              <a:t>e</a:t>
            </a:r>
            <a:r>
              <a:rPr lang="en-US" sz="8800" dirty="0">
                <a:solidFill>
                  <a:srgbClr val="404040"/>
                </a:solidFill>
                <a:latin typeface="+mj-lt"/>
                <a:ea typeface="Roboto Black" panose="02000000000000000000" pitchFamily="2" charset="0"/>
                <a:cs typeface="Heebo ExtraBold" pitchFamily="2" charset="-79"/>
              </a:rPr>
              <a:t>s</a:t>
            </a:r>
          </a:p>
        </p:txBody>
      </p:sp>
      <p:cxnSp>
        <p:nvCxnSpPr>
          <p:cNvPr id="6" name="Straight Connector 5">
            <a:extLst>
              <a:ext uri="{FF2B5EF4-FFF2-40B4-BE49-F238E27FC236}">
                <a16:creationId xmlns:a16="http://schemas.microsoft.com/office/drawing/2014/main" id="{E3AE1501-7DD1-4DAB-9366-3C292870C3FB}"/>
              </a:ext>
              <a:ext uri="{C183D7F6-B498-43B3-948B-1728B52AA6E4}">
                <adec:decorative xmlns:adec="http://schemas.microsoft.com/office/drawing/2017/decorative" val="1"/>
              </a:ext>
            </a:extLst>
          </p:cNvPr>
          <p:cNvCxnSpPr>
            <a:cxnSpLocks/>
          </p:cNvCxnSpPr>
          <p:nvPr/>
        </p:nvCxnSpPr>
        <p:spPr>
          <a:xfrm>
            <a:off x="-419100" y="2965274"/>
            <a:ext cx="4705350" cy="8007"/>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0F41E69-97F8-4939-B6FB-5EFA6EF16EA1}"/>
              </a:ext>
              <a:ext uri="{C183D7F6-B498-43B3-948B-1728B52AA6E4}">
                <adec:decorative xmlns:adec="http://schemas.microsoft.com/office/drawing/2017/decorative" val="1"/>
              </a:ext>
            </a:extLst>
          </p:cNvPr>
          <p:cNvCxnSpPr>
            <a:cxnSpLocks/>
          </p:cNvCxnSpPr>
          <p:nvPr/>
        </p:nvCxnSpPr>
        <p:spPr>
          <a:xfrm>
            <a:off x="3028950" y="361950"/>
            <a:ext cx="0" cy="26033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95AEFBA-B6F4-49EF-89E4-0339D6022A91}"/>
              </a:ext>
              <a:ext uri="{C183D7F6-B498-43B3-948B-1728B52AA6E4}">
                <adec:decorative xmlns:adec="http://schemas.microsoft.com/office/drawing/2017/decorative" val="1"/>
              </a:ext>
            </a:extLst>
          </p:cNvPr>
          <p:cNvCxnSpPr/>
          <p:nvPr/>
        </p:nvCxnSpPr>
        <p:spPr>
          <a:xfrm>
            <a:off x="0" y="6534150"/>
            <a:ext cx="42862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14DFBF1-5B87-443F-B527-F271C27908B9}"/>
              </a:ext>
              <a:ext uri="{C183D7F6-B498-43B3-948B-1728B52AA6E4}">
                <adec:decorative xmlns:adec="http://schemas.microsoft.com/office/drawing/2017/decorative" val="1"/>
              </a:ext>
            </a:extLst>
          </p:cNvPr>
          <p:cNvCxnSpPr/>
          <p:nvPr/>
        </p:nvCxnSpPr>
        <p:spPr>
          <a:xfrm>
            <a:off x="0" y="361950"/>
            <a:ext cx="42862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03631821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65345-E475-4B66-9E0C-E89E9B8EFA67}"/>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2: More Information</a:t>
            </a:r>
          </a:p>
        </p:txBody>
      </p:sp>
      <p:pic>
        <p:nvPicPr>
          <p:cNvPr id="58" name="Picture 57">
            <a:extLst>
              <a:ext uri="{FF2B5EF4-FFF2-40B4-BE49-F238E27FC236}">
                <a16:creationId xmlns:a16="http://schemas.microsoft.com/office/drawing/2014/main" id="{50670E3A-A82C-4D3A-92C4-E22C5AC9D62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66667"/>
          <a:stretch/>
        </p:blipFill>
        <p:spPr>
          <a:xfrm>
            <a:off x="0" y="0"/>
            <a:ext cx="6096000" cy="6858000"/>
          </a:xfrm>
          <a:prstGeom prst="rect">
            <a:avLst/>
          </a:prstGeom>
        </p:spPr>
      </p:pic>
      <p:sp>
        <p:nvSpPr>
          <p:cNvPr id="13" name="TextBox 12">
            <a:extLst>
              <a:ext uri="{FF2B5EF4-FFF2-40B4-BE49-F238E27FC236}">
                <a16:creationId xmlns:a16="http://schemas.microsoft.com/office/drawing/2014/main" id="{145FB296-3807-4633-AAB9-79B30A4BBB8B}"/>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14" name="Graphic 13">
            <a:extLst>
              <a:ext uri="{FF2B5EF4-FFF2-40B4-BE49-F238E27FC236}">
                <a16:creationId xmlns:a16="http://schemas.microsoft.com/office/drawing/2014/main" id="{CEC822B0-1A60-4BD0-ADD7-E83406AABB48}"/>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15" name="TextBox 14">
            <a:extLst>
              <a:ext uri="{FF2B5EF4-FFF2-40B4-BE49-F238E27FC236}">
                <a16:creationId xmlns:a16="http://schemas.microsoft.com/office/drawing/2014/main" id="{A61CAA71-799E-4AE2-9697-41BD07FDD93E}"/>
              </a:ext>
            </a:extLst>
          </p:cNvPr>
          <p:cNvSpPr txBox="1"/>
          <p:nvPr/>
        </p:nvSpPr>
        <p:spPr>
          <a:xfrm>
            <a:off x="7134578" y="1890328"/>
            <a:ext cx="4752622" cy="769441"/>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Avoid clutter</a:t>
            </a:r>
            <a:endParaRPr lang="en-US" sz="4400" dirty="0">
              <a:latin typeface="+mj-lt"/>
              <a:cs typeface="Heebo Light" pitchFamily="2" charset="-79"/>
            </a:endParaRPr>
          </a:p>
        </p:txBody>
      </p:sp>
      <p:pic>
        <p:nvPicPr>
          <p:cNvPr id="17" name="Graphic 16">
            <a:extLst>
              <a:ext uri="{FF2B5EF4-FFF2-40B4-BE49-F238E27FC236}">
                <a16:creationId xmlns:a16="http://schemas.microsoft.com/office/drawing/2014/main" id="{DD9753D7-35B5-4E44-BD7D-052F3583ACA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2753858"/>
            <a:ext cx="914400" cy="914400"/>
          </a:xfrm>
          <a:prstGeom prst="rect">
            <a:avLst/>
          </a:prstGeom>
        </p:spPr>
      </p:pic>
      <p:sp>
        <p:nvSpPr>
          <p:cNvPr id="16" name="TextBox 15">
            <a:extLst>
              <a:ext uri="{FF2B5EF4-FFF2-40B4-BE49-F238E27FC236}">
                <a16:creationId xmlns:a16="http://schemas.microsoft.com/office/drawing/2014/main" id="{11B941E1-6DCE-4CFF-9378-ADFA44715D17}"/>
              </a:ext>
            </a:extLst>
          </p:cNvPr>
          <p:cNvSpPr txBox="1"/>
          <p:nvPr/>
        </p:nvSpPr>
        <p:spPr>
          <a:xfrm>
            <a:off x="7134578" y="2864192"/>
            <a:ext cx="4752622" cy="769441"/>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Aim for simplicity</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4281128536"/>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6AAE-0CC1-4A9E-983C-A0937F69E4BA}"/>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3: Micro Animations</a:t>
            </a:r>
          </a:p>
        </p:txBody>
      </p:sp>
      <p:pic>
        <p:nvPicPr>
          <p:cNvPr id="7" name="Picture 6" descr="Three dots animate into a location indicator with a green checkmark in it.">
            <a:extLst>
              <a:ext uri="{FF2B5EF4-FFF2-40B4-BE49-F238E27FC236}">
                <a16:creationId xmlns:a16="http://schemas.microsoft.com/office/drawing/2014/main" id="{35D08EF1-EAF2-47FA-BD04-E65128C3F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7926" y="2390580"/>
            <a:ext cx="3861041" cy="3861041"/>
          </a:xfrm>
          <a:prstGeom prst="rect">
            <a:avLst/>
          </a:prstGeom>
        </p:spPr>
      </p:pic>
      <p:sp>
        <p:nvSpPr>
          <p:cNvPr id="6" name="TextBox 5">
            <a:extLst>
              <a:ext uri="{FF2B5EF4-FFF2-40B4-BE49-F238E27FC236}">
                <a16:creationId xmlns:a16="http://schemas.microsoft.com/office/drawing/2014/main" id="{2743B84E-E246-4360-A510-CA981D26F2B3}"/>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mj-lt"/>
                <a:ea typeface="Roboto Black" panose="02000000000000000000" pitchFamily="2" charset="0"/>
                <a:cs typeface="Heebo ExtraBold" pitchFamily="2" charset="-79"/>
              </a:rPr>
              <a:t>03</a:t>
            </a:r>
            <a:endParaRPr lang="en-US" sz="13800" dirty="0">
              <a:solidFill>
                <a:schemeClr val="accent2"/>
              </a:solidFill>
              <a:latin typeface="+mj-lt"/>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6" y="3429000"/>
            <a:ext cx="7557260" cy="2800767"/>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Micro</a:t>
            </a:r>
          </a:p>
          <a:p>
            <a:r>
              <a:rPr lang="en-US" sz="8800" dirty="0">
                <a:solidFill>
                  <a:srgbClr val="404040"/>
                </a:solidFill>
                <a:latin typeface="+mj-lt"/>
                <a:ea typeface="Roboto Black" panose="02000000000000000000" pitchFamily="2" charset="0"/>
                <a:cs typeface="Heebo ExtraBold" pitchFamily="2" charset="-79"/>
              </a:rPr>
              <a:t>Animations</a:t>
            </a:r>
          </a:p>
        </p:txBody>
      </p:sp>
    </p:spTree>
    <p:custDataLst>
      <p:tags r:id="rId1"/>
    </p:custDataLst>
    <p:extLst>
      <p:ext uri="{BB962C8B-B14F-4D97-AF65-F5344CB8AC3E}">
        <p14:creationId xmlns:p14="http://schemas.microsoft.com/office/powerpoint/2010/main" val="1381734674"/>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7C39-138D-4690-9357-CE12C8447CB5}"/>
              </a:ext>
            </a:extLst>
          </p:cNvPr>
          <p:cNvSpPr>
            <a:spLocks noGrp="1"/>
          </p:cNvSpPr>
          <p:nvPr>
            <p:ph type="title" idx="4294967295"/>
          </p:nvPr>
        </p:nvSpPr>
        <p:spPr>
          <a:xfrm>
            <a:off x="838200" y="-1325563"/>
            <a:ext cx="10515600" cy="1325563"/>
          </a:xfrm>
        </p:spPr>
        <p:txBody>
          <a:bodyPr vert="horz" lIns="91440" tIns="45720" rIns="91440" bIns="45720" rtlCol="0" anchor="b">
            <a:normAutofit/>
          </a:bodyPr>
          <a:lstStyle/>
          <a:p>
            <a:r>
              <a:rPr lang="en-US" dirty="0"/>
              <a:t>Trend 3: More Information</a:t>
            </a:r>
          </a:p>
        </p:txBody>
      </p:sp>
      <p:pic>
        <p:nvPicPr>
          <p:cNvPr id="5" name="Picture 4" descr="An animated metaphor for converting social media impressions into sales. A person views a large screen with analytics data. Behind that, customer images float by social media icons and either float down and away or forward into a store and are changed into a coin.">
            <a:extLst>
              <a:ext uri="{FF2B5EF4-FFF2-40B4-BE49-F238E27FC236}">
                <a16:creationId xmlns:a16="http://schemas.microsoft.com/office/drawing/2014/main" id="{2745A731-FFB9-4A53-BFCE-41917338DC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86" y="612475"/>
            <a:ext cx="5901027" cy="5901027"/>
          </a:xfrm>
          <a:prstGeom prst="rect">
            <a:avLst/>
          </a:prstGeom>
        </p:spPr>
      </p:pic>
      <p:sp>
        <p:nvSpPr>
          <p:cNvPr id="13" name="TextBox 12">
            <a:extLst>
              <a:ext uri="{FF2B5EF4-FFF2-40B4-BE49-F238E27FC236}">
                <a16:creationId xmlns:a16="http://schemas.microsoft.com/office/drawing/2014/main" id="{BB62C6E8-3D59-4B66-BD3F-8DB691E26989}"/>
              </a:ext>
            </a:extLst>
          </p:cNvPr>
          <p:cNvSpPr txBox="1"/>
          <p:nvPr/>
        </p:nvSpPr>
        <p:spPr>
          <a:xfrm>
            <a:off x="6451600" y="866000"/>
            <a:ext cx="5435600" cy="769441"/>
          </a:xfrm>
          <a:prstGeom prst="rect">
            <a:avLst/>
          </a:prstGeom>
          <a:noFill/>
        </p:spPr>
        <p:txBody>
          <a:bodyPr wrap="square">
            <a:spAutoFit/>
          </a:bodyPr>
          <a:lstStyle/>
          <a:p>
            <a:pPr rtl="0">
              <a:spcBef>
                <a:spcPts val="0"/>
              </a:spcBef>
              <a:spcAft>
                <a:spcPts val="0"/>
              </a:spcAft>
            </a:pPr>
            <a:r>
              <a:rPr lang="en-US" sz="4400" dirty="0"/>
              <a:t>Just remember:</a:t>
            </a:r>
            <a:endParaRPr lang="en-US" sz="3600" b="0" dirty="0">
              <a:effectLst/>
              <a:latin typeface="+mj-lt"/>
              <a:cs typeface="Heebo Light" pitchFamily="2" charset="-79"/>
            </a:endParaRPr>
          </a:p>
        </p:txBody>
      </p:sp>
      <p:pic>
        <p:nvPicPr>
          <p:cNvPr id="14" name="Graphic 13">
            <a:extLst>
              <a:ext uri="{FF2B5EF4-FFF2-40B4-BE49-F238E27FC236}">
                <a16:creationId xmlns:a16="http://schemas.microsoft.com/office/drawing/2014/main" id="{2BFF1DCA-1BC7-41C6-BAAB-DFD849B37087}"/>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1796239"/>
            <a:ext cx="914400" cy="914400"/>
          </a:xfrm>
          <a:prstGeom prst="rect">
            <a:avLst/>
          </a:prstGeom>
        </p:spPr>
      </p:pic>
      <p:sp>
        <p:nvSpPr>
          <p:cNvPr id="15" name="TextBox 14">
            <a:extLst>
              <a:ext uri="{FF2B5EF4-FFF2-40B4-BE49-F238E27FC236}">
                <a16:creationId xmlns:a16="http://schemas.microsoft.com/office/drawing/2014/main" id="{DFAF6580-1F58-4023-8EA5-FD3685E7CD44}"/>
              </a:ext>
            </a:extLst>
          </p:cNvPr>
          <p:cNvSpPr txBox="1"/>
          <p:nvPr/>
        </p:nvSpPr>
        <p:spPr>
          <a:xfrm>
            <a:off x="7134578" y="1890328"/>
            <a:ext cx="4752622" cy="2123658"/>
          </a:xfrm>
          <a:prstGeom prst="rect">
            <a:avLst/>
          </a:prstGeom>
          <a:noFill/>
        </p:spPr>
        <p:txBody>
          <a:bodyPr wrap="square">
            <a:spAutoFit/>
          </a:bodyPr>
          <a:lstStyle/>
          <a:p>
            <a:pPr rtl="0">
              <a:spcBef>
                <a:spcPts val="0"/>
              </a:spcBef>
              <a:spcAft>
                <a:spcPts val="0"/>
              </a:spcAft>
            </a:pPr>
            <a:r>
              <a:rPr lang="en-US" sz="4400" b="0" dirty="0">
                <a:effectLst/>
                <a:latin typeface="+mj-lt"/>
                <a:cs typeface="Heebo Light" pitchFamily="2" charset="-79"/>
              </a:rPr>
              <a:t>Consider if it’s a fit for the content and audience</a:t>
            </a:r>
            <a:endParaRPr lang="en-US" sz="4400" dirty="0">
              <a:latin typeface="+mj-lt"/>
              <a:cs typeface="Heebo Light" pitchFamily="2" charset="-79"/>
            </a:endParaRPr>
          </a:p>
        </p:txBody>
      </p:sp>
      <p:pic>
        <p:nvPicPr>
          <p:cNvPr id="17" name="Graphic 16">
            <a:extLst>
              <a:ext uri="{FF2B5EF4-FFF2-40B4-BE49-F238E27FC236}">
                <a16:creationId xmlns:a16="http://schemas.microsoft.com/office/drawing/2014/main" id="{8471919B-CF1D-49CE-9267-29052191BA8D}"/>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1207" y="4152557"/>
            <a:ext cx="914400" cy="914400"/>
          </a:xfrm>
          <a:prstGeom prst="rect">
            <a:avLst/>
          </a:prstGeom>
        </p:spPr>
      </p:pic>
      <p:sp>
        <p:nvSpPr>
          <p:cNvPr id="16" name="TextBox 15">
            <a:extLst>
              <a:ext uri="{FF2B5EF4-FFF2-40B4-BE49-F238E27FC236}">
                <a16:creationId xmlns:a16="http://schemas.microsoft.com/office/drawing/2014/main" id="{C7CE7C28-A6A9-4260-B959-98476C912D84}"/>
              </a:ext>
            </a:extLst>
          </p:cNvPr>
          <p:cNvSpPr txBox="1"/>
          <p:nvPr/>
        </p:nvSpPr>
        <p:spPr>
          <a:xfrm>
            <a:off x="7134578" y="4262891"/>
            <a:ext cx="4752622" cy="2123658"/>
          </a:xfrm>
          <a:prstGeom prst="rect">
            <a:avLst/>
          </a:prstGeom>
          <a:noFill/>
        </p:spPr>
        <p:txBody>
          <a:bodyPr wrap="square">
            <a:spAutoFit/>
          </a:bodyPr>
          <a:lstStyle/>
          <a:p>
            <a:pPr rtl="0">
              <a:spcBef>
                <a:spcPts val="0"/>
              </a:spcBef>
              <a:spcAft>
                <a:spcPts val="0"/>
              </a:spcAft>
            </a:pPr>
            <a:r>
              <a:rPr lang="en-US" sz="4400" dirty="0">
                <a:latin typeface="+mj-lt"/>
                <a:cs typeface="Heebo Light" pitchFamily="2" charset="-79"/>
              </a:rPr>
              <a:t>Include features that enhance accessibility</a:t>
            </a:r>
            <a:endParaRPr lang="en-US" sz="3600" b="0" dirty="0">
              <a:effectLst/>
              <a:latin typeface="+mj-lt"/>
              <a:cs typeface="Heebo Light" pitchFamily="2" charset="-79"/>
            </a:endParaRPr>
          </a:p>
        </p:txBody>
      </p:sp>
    </p:spTree>
    <p:custDataLst>
      <p:tags r:id="rId1"/>
    </p:custDataLst>
    <p:extLst>
      <p:ext uri="{BB962C8B-B14F-4D97-AF65-F5344CB8AC3E}">
        <p14:creationId xmlns:p14="http://schemas.microsoft.com/office/powerpoint/2010/main" val="2556248370"/>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5257B-AE85-400E-9FBA-7DC554F1550F}"/>
              </a:ext>
            </a:extLst>
          </p:cNvPr>
          <p:cNvSpPr>
            <a:spLocks noGrp="1"/>
          </p:cNvSpPr>
          <p:nvPr>
            <p:ph type="ctrTitle"/>
          </p:nvPr>
        </p:nvSpPr>
        <p:spPr>
          <a:xfrm>
            <a:off x="1524000" y="-2387600"/>
            <a:ext cx="9144000" cy="2387600"/>
          </a:xfrm>
        </p:spPr>
        <p:txBody>
          <a:bodyPr vert="horz" lIns="91440" tIns="45720" rIns="91440" bIns="45720" rtlCol="0" anchor="b">
            <a:normAutofit/>
          </a:bodyPr>
          <a:lstStyle/>
          <a:p>
            <a:r>
              <a:rPr lang="en-US" dirty="0"/>
              <a:t>Trend 4: Glassmorphism</a:t>
            </a:r>
          </a:p>
        </p:txBody>
      </p:sp>
      <p:pic>
        <p:nvPicPr>
          <p:cNvPr id="8" name="Picture 7" descr="A graphical user interface showing a series of messages and reminders. All are in the Glassmorphism style, with a blue gradient background and semi-transparent rectangles for each message.">
            <a:extLst>
              <a:ext uri="{FF2B5EF4-FFF2-40B4-BE49-F238E27FC236}">
                <a16:creationId xmlns:a16="http://schemas.microsoft.com/office/drawing/2014/main" id="{6185CEF3-A753-407B-88AC-D4CFB8A52A00}"/>
              </a:ext>
            </a:extLst>
          </p:cNvPr>
          <p:cNvPicPr>
            <a:picLocks noChangeAspect="1"/>
          </p:cNvPicPr>
          <p:nvPr/>
        </p:nvPicPr>
        <p:blipFill rotWithShape="1">
          <a:blip r:embed="rId4">
            <a:extLst>
              <a:ext uri="{28A0092B-C50C-407E-A947-70E740481C1C}">
                <a14:useLocalDpi xmlns:a14="http://schemas.microsoft.com/office/drawing/2010/main" val="0"/>
              </a:ext>
            </a:extLst>
          </a:blip>
          <a:srcRect r="33333"/>
          <a:stretch/>
        </p:blipFill>
        <p:spPr>
          <a:xfrm>
            <a:off x="-1" y="1"/>
            <a:ext cx="12192001" cy="6857999"/>
          </a:xfrm>
          <a:prstGeom prst="rect">
            <a:avLst/>
          </a:prstGeom>
        </p:spPr>
      </p:pic>
      <p:sp>
        <p:nvSpPr>
          <p:cNvPr id="4" name="TextBox 3">
            <a:extLst>
              <a:ext uri="{FF2B5EF4-FFF2-40B4-BE49-F238E27FC236}">
                <a16:creationId xmlns:a16="http://schemas.microsoft.com/office/drawing/2014/main" id="{887948DA-179A-4116-A040-F3AB4B8CE4D6}"/>
              </a:ext>
              <a:ext uri="{C183D7F6-B498-43B3-948B-1728B52AA6E4}">
                <adec:decorative xmlns:adec="http://schemas.microsoft.com/office/drawing/2017/decorative" val="1"/>
              </a:ext>
            </a:extLst>
          </p:cNvPr>
          <p:cNvSpPr txBox="1"/>
          <p:nvPr/>
        </p:nvSpPr>
        <p:spPr>
          <a:xfrm>
            <a:off x="491185" y="749283"/>
            <a:ext cx="2476499" cy="2215991"/>
          </a:xfrm>
          <a:prstGeom prst="rect">
            <a:avLst/>
          </a:prstGeom>
          <a:noFill/>
        </p:spPr>
        <p:txBody>
          <a:bodyPr wrap="square" anchor="t">
            <a:spAutoFit/>
          </a:bodyPr>
          <a:lstStyle/>
          <a:p>
            <a:r>
              <a:rPr lang="en-US" sz="13800" b="0" i="0" u="none" strike="noStrike" dirty="0">
                <a:solidFill>
                  <a:schemeClr val="accent2"/>
                </a:solidFill>
                <a:effectLst/>
                <a:latin typeface="Heebo ExtraBold" pitchFamily="2" charset="-79"/>
                <a:ea typeface="Roboto Black" panose="02000000000000000000" pitchFamily="2" charset="0"/>
                <a:cs typeface="Heebo ExtraBold" pitchFamily="2" charset="-79"/>
              </a:rPr>
              <a:t>04</a:t>
            </a:r>
            <a:endParaRPr lang="en-US" sz="13800" dirty="0">
              <a:solidFill>
                <a:schemeClr val="accent2"/>
              </a:solidFill>
              <a:latin typeface="Heebo ExtraBold" pitchFamily="2" charset="-79"/>
              <a:ea typeface="Roboto Black" panose="02000000000000000000" pitchFamily="2" charset="0"/>
              <a:cs typeface="Heebo ExtraBold" pitchFamily="2" charset="-79"/>
            </a:endParaRPr>
          </a:p>
        </p:txBody>
      </p:sp>
      <p:sp>
        <p:nvSpPr>
          <p:cNvPr id="3" name="TextBox 2">
            <a:extLst>
              <a:ext uri="{FF2B5EF4-FFF2-40B4-BE49-F238E27FC236}">
                <a16:creationId xmlns:a16="http://schemas.microsoft.com/office/drawing/2014/main" id="{E20EC302-D76D-4165-847E-591829835B44}"/>
              </a:ext>
              <a:ext uri="{C183D7F6-B498-43B3-948B-1728B52AA6E4}">
                <adec:decorative xmlns:adec="http://schemas.microsoft.com/office/drawing/2017/decorative" val="1"/>
              </a:ext>
            </a:extLst>
          </p:cNvPr>
          <p:cNvSpPr txBox="1"/>
          <p:nvPr/>
        </p:nvSpPr>
        <p:spPr>
          <a:xfrm>
            <a:off x="491185" y="4783217"/>
            <a:ext cx="8481365" cy="1446550"/>
          </a:xfrm>
          <a:prstGeom prst="rect">
            <a:avLst/>
          </a:prstGeom>
          <a:noFill/>
        </p:spPr>
        <p:txBody>
          <a:bodyPr wrap="square" anchor="b">
            <a:spAutoFit/>
          </a:bodyPr>
          <a:lstStyle/>
          <a:p>
            <a:r>
              <a:rPr lang="en-US" sz="8800" dirty="0">
                <a:solidFill>
                  <a:srgbClr val="404040"/>
                </a:solidFill>
                <a:latin typeface="+mj-lt"/>
                <a:ea typeface="Roboto Black" panose="02000000000000000000" pitchFamily="2" charset="0"/>
                <a:cs typeface="Heebo ExtraBold" pitchFamily="2" charset="-79"/>
              </a:rPr>
              <a:t>Glassmorphism</a:t>
            </a:r>
          </a:p>
        </p:txBody>
      </p:sp>
    </p:spTree>
    <p:custDataLst>
      <p:tags r:id="rId1"/>
    </p:custDataLst>
    <p:extLst>
      <p:ext uri="{BB962C8B-B14F-4D97-AF65-F5344CB8AC3E}">
        <p14:creationId xmlns:p14="http://schemas.microsoft.com/office/powerpoint/2010/main" val="1307907965"/>
      </p:ext>
    </p:extLst>
  </p:cSld>
  <p:clrMapOvr>
    <a:masterClrMapping/>
  </p:clrMapOvr>
  <mc:AlternateContent xmlns:mc="http://schemas.openxmlformats.org/markup-compatibility/2006" xmlns:p14="http://schemas.microsoft.com/office/powerpoint/2010/main">
    <mc:Choice Requires="p14">
      <p:transition spd="slow" p14:dur="2000">
        <p:push/>
      </p:transition>
    </mc:Choice>
    <mc:Fallback xmlns="">
      <p:transition spd="slow">
        <p:push/>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7gPTJg6e"/>
  <p:tag name="ARTICULATE_DESIGN_ID_CUSTOM DESIGN" val="qGSv8gdR"/>
  <p:tag name="ARTICULATE_SLIDE_THUMBNAIL_REFRESH" val="1"/>
  <p:tag name="ARTICULATE_PROJECT_OPEN" val="0"/>
  <p:tag name="ARTICULATE_SLIDE_COUNT" val="18"/>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2022 Design Trends">
      <a:dk1>
        <a:srgbClr val="404040"/>
      </a:dk1>
      <a:lt1>
        <a:sysClr val="window" lastClr="FFFFFF"/>
      </a:lt1>
      <a:dk2>
        <a:srgbClr val="44546A"/>
      </a:dk2>
      <a:lt2>
        <a:srgbClr val="F2F2F2"/>
      </a:lt2>
      <a:accent1>
        <a:srgbClr val="E26714"/>
      </a:accent1>
      <a:accent2>
        <a:srgbClr val="005C8A"/>
      </a:accent2>
      <a:accent3>
        <a:srgbClr val="A5A5A5"/>
      </a:accent3>
      <a:accent4>
        <a:srgbClr val="FFC000"/>
      </a:accent4>
      <a:accent5>
        <a:srgbClr val="5B9BD5"/>
      </a:accent5>
      <a:accent6>
        <a:srgbClr val="006699"/>
      </a:accent6>
      <a:hlink>
        <a:srgbClr val="006699"/>
      </a:hlink>
      <a:folHlink>
        <a:srgbClr val="006699"/>
      </a:folHlink>
    </a:clrScheme>
    <a:fontScheme name="2022 Design Trends">
      <a:majorFont>
        <a:latin typeface="Heebo ExtraBold"/>
        <a:ea typeface=""/>
        <a:cs typeface=""/>
      </a:majorFont>
      <a:minorFont>
        <a:latin typeface="Heeb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27634</TotalTime>
  <Words>2086</Words>
  <Application>Microsoft Office PowerPoint</Application>
  <PresentationFormat>Widescreen</PresentationFormat>
  <Paragraphs>156</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Heebo ExtraBold</vt:lpstr>
      <vt:lpstr>Heebo Light</vt:lpstr>
      <vt:lpstr>Arial</vt:lpstr>
      <vt:lpstr>Calibri</vt:lpstr>
      <vt:lpstr>Office Theme</vt:lpstr>
      <vt:lpstr>Title Page: E-Learning Design Trends 2022</vt:lpstr>
      <vt:lpstr>Why does exploring trends matter</vt:lpstr>
      <vt:lpstr>Trend 1: Oversized Typography</vt:lpstr>
      <vt:lpstr>Trend 1: More Information</vt:lpstr>
      <vt:lpstr>Trend 2: Bold Lines</vt:lpstr>
      <vt:lpstr>Trend 2: More Information</vt:lpstr>
      <vt:lpstr>Trend 3: Micro Animations</vt:lpstr>
      <vt:lpstr>Trend 3: More Information</vt:lpstr>
      <vt:lpstr>Trend 4: Glassmorphism</vt:lpstr>
      <vt:lpstr>Trend 4: More Information</vt:lpstr>
      <vt:lpstr>Trend 5: Accessible Visual Design</vt:lpstr>
      <vt:lpstr>Trend 5: More Information</vt:lpstr>
      <vt:lpstr>Trend 6: 3D Images and Models</vt:lpstr>
      <vt:lpstr>Trend 6: More Information</vt:lpstr>
      <vt:lpstr>Trend 7: Light and Dark Mode</vt:lpstr>
      <vt:lpstr>Trend 7: More Information</vt:lpstr>
      <vt:lpstr>Trend 8: Grayscale With a Pop</vt:lpstr>
      <vt:lpstr>Trend 8: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Bianca Woods</dc:creator>
  <cp:lastModifiedBy>Bianca Woods</cp:lastModifiedBy>
  <cp:revision>65</cp:revision>
  <dcterms:created xsi:type="dcterms:W3CDTF">2021-12-04T03:27:34Z</dcterms:created>
  <dcterms:modified xsi:type="dcterms:W3CDTF">2022-01-07T20:11:15Z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50779F8A-1B5B-444C-B729-5A78A24A178E</vt:lpwstr>
  </property>
  <property fmtid="{D5CDD505-2E9C-101B-9397-08002B2CF9AE}" pid="3" name="ArticulatePath">
    <vt:lpwstr>Presentation2</vt:lpwstr>
  </property>
</Properties>
</file>